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75" r:id="rId2"/>
    <p:sldId id="298" r:id="rId3"/>
    <p:sldId id="299" r:id="rId4"/>
    <p:sldId id="346" r:id="rId5"/>
    <p:sldId id="301" r:id="rId6"/>
    <p:sldId id="303" r:id="rId7"/>
    <p:sldId id="304" r:id="rId8"/>
    <p:sldId id="306" r:id="rId9"/>
    <p:sldId id="310" r:id="rId10"/>
    <p:sldId id="313" r:id="rId11"/>
    <p:sldId id="315" r:id="rId12"/>
    <p:sldId id="320" r:id="rId13"/>
    <p:sldId id="330" r:id="rId14"/>
    <p:sldId id="329" r:id="rId15"/>
    <p:sldId id="314" r:id="rId16"/>
    <p:sldId id="321" r:id="rId17"/>
    <p:sldId id="348" r:id="rId18"/>
    <p:sldId id="322" r:id="rId19"/>
    <p:sldId id="333" r:id="rId20"/>
    <p:sldId id="334" r:id="rId21"/>
    <p:sldId id="341" r:id="rId22"/>
    <p:sldId id="335" r:id="rId23"/>
    <p:sldId id="342" r:id="rId24"/>
    <p:sldId id="350" r:id="rId25"/>
    <p:sldId id="351" r:id="rId26"/>
    <p:sldId id="347" r:id="rId27"/>
    <p:sldId id="308" r:id="rId28"/>
    <p:sldId id="302" r:id="rId29"/>
    <p:sldId id="305" r:id="rId30"/>
    <p:sldId id="309" r:id="rId31"/>
    <p:sldId id="312" r:id="rId32"/>
    <p:sldId id="343" r:id="rId33"/>
    <p:sldId id="345" r:id="rId34"/>
    <p:sldId id="279" r:id="rId35"/>
    <p:sldId id="340" r:id="rId36"/>
    <p:sldId id="323" r:id="rId37"/>
    <p:sldId id="332" r:id="rId38"/>
    <p:sldId id="325" r:id="rId39"/>
    <p:sldId id="326" r:id="rId40"/>
    <p:sldId id="327" r:id="rId41"/>
    <p:sldId id="339" r:id="rId42"/>
    <p:sldId id="354" r:id="rId43"/>
    <p:sldId id="352" r:id="rId44"/>
    <p:sldId id="353" r:id="rId45"/>
  </p:sldIdLst>
  <p:sldSz cx="12192000" cy="6858000"/>
  <p:notesSz cx="6889750" cy="1002188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892" autoAdjust="0"/>
  </p:normalViewPr>
  <p:slideViewPr>
    <p:cSldViewPr snapToGrid="0">
      <p:cViewPr varScale="1">
        <p:scale>
          <a:sx n="95" d="100"/>
          <a:sy n="95" d="100"/>
        </p:scale>
        <p:origin x="2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02597" y="0"/>
            <a:ext cx="2985558" cy="502835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18CF8CE2-C293-4D00-A645-9B5D24482006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8975" y="4823034"/>
            <a:ext cx="5511800" cy="3946118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02597" y="9519055"/>
            <a:ext cx="2985558" cy="502834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988EE22E-D4F1-40D7-A03F-1C7960DE94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36B0-E612-147B-C568-54ED9DD2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39C49C-3551-354C-296E-0DDFCA3CF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4A1764-C1BD-CA93-02E8-5D6A7733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: Vines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Note,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 err="1"/>
              <a:t>Sidenote</a:t>
            </a:r>
            <a:r>
              <a:rPr lang="de-DE" dirty="0"/>
              <a:t>: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638388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Vines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3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a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Tree</a:t>
            </a:r>
            <a:r>
              <a:rPr lang="de-DE" dirty="0"/>
              <a:t> 1: 2 </a:t>
            </a:r>
            <a:r>
              <a:rPr lang="de-DE" dirty="0" err="1"/>
              <a:t>unconditional</a:t>
            </a:r>
            <a:r>
              <a:rPr lang="de-DE" dirty="0"/>
              <a:t> Copulas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Tree</a:t>
            </a:r>
            <a:r>
              <a:rPr lang="de-DE" dirty="0"/>
              <a:t> 2: 1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  <a:p>
            <a:pPr marL="181188" indent="-181188">
              <a:buFontTx/>
              <a:buChar char="-"/>
            </a:pPr>
            <a:r>
              <a:rPr lang="de-DE" dirty="0"/>
              <a:t>#Cops = #Unique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638388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3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r>
              <a:rPr lang="de-DE" dirty="0">
                <a:sym typeface="Wingdings" panose="05000000000000000000" pitchFamily="2" charset="2"/>
              </a:rPr>
              <a:t>  NO </a:t>
            </a:r>
            <a:r>
              <a:rPr lang="de-DE" dirty="0" err="1">
                <a:sym typeface="Wingdings" panose="05000000000000000000" pitchFamily="2" charset="2"/>
              </a:rPr>
              <a:t>limitation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strcutre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Well </a:t>
            </a:r>
            <a:r>
              <a:rPr lang="de-DE" dirty="0" err="1">
                <a:sym typeface="Wingdings" panose="05000000000000000000" pitchFamily="2" charset="2"/>
              </a:rPr>
              <a:t>suited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boxplots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r>
              <a:rPr lang="de-DE" dirty="0"/>
              <a:t>Takeaways / </a:t>
            </a:r>
            <a:r>
              <a:rPr lang="de-DE" dirty="0" err="1"/>
              <a:t>Expectation</a:t>
            </a:r>
            <a:r>
              <a:rPr lang="de-DE" dirty="0"/>
              <a:t>:</a:t>
            </a:r>
          </a:p>
          <a:p>
            <a:pPr marL="181188" indent="-181188">
              <a:buFontTx/>
              <a:buChar char="-"/>
            </a:pPr>
            <a:r>
              <a:rPr lang="de-DE" dirty="0"/>
              <a:t>Data: 3 different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Expectation</a:t>
            </a:r>
            <a:r>
              <a:rPr lang="de-DE" dirty="0"/>
              <a:t>: </a:t>
            </a:r>
            <a:r>
              <a:rPr lang="de-DE" dirty="0" err="1"/>
              <a:t>Acs</a:t>
            </a:r>
            <a:r>
              <a:rPr lang="de-DE" dirty="0"/>
              <a:t> and NACs </a:t>
            </a:r>
            <a:r>
              <a:rPr lang="de-DE" dirty="0" err="1"/>
              <a:t>infeasible</a:t>
            </a:r>
            <a:r>
              <a:rPr lang="de-DE" dirty="0"/>
              <a:t>, Vines </a:t>
            </a:r>
            <a:r>
              <a:rPr lang="de-DE" dirty="0" err="1"/>
              <a:t>good</a:t>
            </a:r>
            <a:r>
              <a:rPr lang="de-DE" dirty="0"/>
              <a:t> fit</a:t>
            </a:r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AB9CE-40DF-C2FF-8911-C5B8BAEB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13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3EB8-0A64-8A78-789E-8CE7A95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5096BE-F505-B02E-1989-55DB0C53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C03AD-132A-60BE-CBA6-B20E0973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and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reproduction</a:t>
            </a:r>
            <a:r>
              <a:rPr lang="de-DE" dirty="0"/>
              <a:t>:</a:t>
            </a:r>
          </a:p>
          <a:p>
            <a:pPr marL="181188" indent="-181188">
              <a:buFontTx/>
              <a:buChar char="-"/>
            </a:pPr>
            <a:r>
              <a:rPr lang="de-DE" dirty="0"/>
              <a:t>Ran </a:t>
            </a:r>
            <a:r>
              <a:rPr lang="de-DE" dirty="0" err="1"/>
              <a:t>simulation</a:t>
            </a:r>
            <a:r>
              <a:rPr lang="de-DE" dirty="0"/>
              <a:t>:</a:t>
            </a:r>
          </a:p>
          <a:p>
            <a:pPr marL="638388" lvl="1" indent="-181188">
              <a:buFontTx/>
              <a:buChar char="-"/>
            </a:pPr>
            <a:r>
              <a:rPr lang="de-DE" dirty="0" err="1"/>
              <a:t>Reproduction</a:t>
            </a:r>
            <a:r>
              <a:rPr lang="de-DE" dirty="0"/>
              <a:t>:</a:t>
            </a:r>
          </a:p>
          <a:p>
            <a:pPr marL="1095588" lvl="2" indent="-181188">
              <a:buFontTx/>
              <a:buChar char="-"/>
            </a:pPr>
            <a:r>
              <a:rPr lang="de-DE" dirty="0"/>
              <a:t>Paper </a:t>
            </a:r>
            <a:r>
              <a:rPr lang="de-DE" dirty="0" err="1"/>
              <a:t>found</a:t>
            </a:r>
            <a:r>
              <a:rPr lang="de-DE" dirty="0"/>
              <a:t> AC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endParaRPr lang="de-DE" dirty="0"/>
          </a:p>
          <a:p>
            <a:pPr marL="1095588" lvl="2" indent="-181188">
              <a:buFontTx/>
              <a:buChar char="-"/>
            </a:pPr>
            <a:r>
              <a:rPr lang="de-DE" dirty="0" err="1"/>
              <a:t>Established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AC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validationn</a:t>
            </a:r>
            <a:endParaRPr lang="de-DE" dirty="0"/>
          </a:p>
          <a:p>
            <a:pPr marL="1095588" lvl="2" indent="-181188">
              <a:buFontTx/>
              <a:buChar char="-"/>
            </a:pPr>
            <a:r>
              <a:rPr lang="de-DE" dirty="0" err="1"/>
              <a:t>Examine</a:t>
            </a:r>
            <a:r>
              <a:rPr lang="de-DE" dirty="0"/>
              <a:t> NACs </a:t>
            </a:r>
            <a:r>
              <a:rPr lang="de-DE" dirty="0" err="1"/>
              <a:t>if</a:t>
            </a:r>
            <a:r>
              <a:rPr lang="de-DE" dirty="0"/>
              <a:t> Vine </a:t>
            </a:r>
            <a:r>
              <a:rPr lang="de-DE" dirty="0" err="1"/>
              <a:t>true</a:t>
            </a:r>
            <a:r>
              <a:rPr lang="de-DE" dirty="0"/>
              <a:t> </a:t>
            </a:r>
          </a:p>
          <a:p>
            <a:pPr marL="1095588" lvl="2" indent="-181188">
              <a:buFontTx/>
              <a:buChar char="-"/>
            </a:pPr>
            <a:r>
              <a:rPr lang="de-DE" dirty="0" err="1"/>
              <a:t>Examine</a:t>
            </a:r>
            <a:r>
              <a:rPr lang="de-DE" dirty="0"/>
              <a:t> Vines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r>
              <a:rPr lang="de-DE" dirty="0"/>
              <a:t> (</a:t>
            </a:r>
            <a:r>
              <a:rPr lang="de-DE" dirty="0" err="1"/>
              <a:t>misspecification</a:t>
            </a:r>
            <a:r>
              <a:rPr lang="de-DE" dirty="0"/>
              <a:t>)</a:t>
            </a:r>
          </a:p>
          <a:p>
            <a:pPr marL="1095588" lvl="2" indent="-181188">
              <a:buFontTx/>
              <a:buChar char="-"/>
            </a:pPr>
            <a:r>
              <a:rPr lang="de-DE" dirty="0" err="1"/>
              <a:t>Examine</a:t>
            </a:r>
            <a:r>
              <a:rPr lang="de-DE" dirty="0"/>
              <a:t> Vine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Vine </a:t>
            </a:r>
            <a:r>
              <a:rPr lang="de-DE" dirty="0" err="1"/>
              <a:t>true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/>
              <a:t>Paper </a:t>
            </a:r>
            <a:r>
              <a:rPr lang="de-DE" dirty="0" err="1"/>
              <a:t>extension</a:t>
            </a:r>
            <a:r>
              <a:rPr lang="de-DE" dirty="0"/>
              <a:t>:</a:t>
            </a:r>
          </a:p>
          <a:p>
            <a:pPr marL="1095588" lvl="2" indent="-181188">
              <a:buFontTx/>
              <a:buChar char="-"/>
            </a:pPr>
            <a:r>
              <a:rPr lang="de-DE" dirty="0" err="1"/>
              <a:t>Establish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Vine </a:t>
            </a:r>
            <a:r>
              <a:rPr lang="de-DE" dirty="0" err="1"/>
              <a:t>true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Settings:</a:t>
            </a:r>
          </a:p>
          <a:p>
            <a:pPr marL="181188" indent="-181188">
              <a:buFontTx/>
              <a:buChar char="-"/>
            </a:pPr>
            <a:r>
              <a:rPr lang="de-DE" dirty="0"/>
              <a:t>Setting 1: NAC DGP</a:t>
            </a:r>
          </a:p>
          <a:p>
            <a:pPr marL="181188" indent="-181188">
              <a:buFontTx/>
              <a:buChar char="-"/>
            </a:pPr>
            <a:r>
              <a:rPr lang="de-DE" dirty="0"/>
              <a:t>Setting 2: Vine DGP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sample </a:t>
            </a:r>
            <a:r>
              <a:rPr lang="de-DE" dirty="0" err="1"/>
              <a:t>sizes</a:t>
            </a:r>
            <a:r>
              <a:rPr lang="de-DE" dirty="0"/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#Observations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Sample </a:t>
            </a:r>
            <a:r>
              <a:rPr lang="de-DE" dirty="0" err="1"/>
              <a:t>sizes</a:t>
            </a:r>
            <a:r>
              <a:rPr lang="de-DE" dirty="0"/>
              <a:t>: </a:t>
            </a:r>
          </a:p>
          <a:p>
            <a:pPr marL="1630695" lvl="3" indent="-181188">
              <a:buFontTx/>
              <a:buChar char="-"/>
            </a:pPr>
            <a:r>
              <a:rPr lang="de-DE" dirty="0"/>
              <a:t>50: Common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/>
              <a:t>15 and 30: Performance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sample </a:t>
            </a:r>
            <a:r>
              <a:rPr lang="de-DE" dirty="0" err="1"/>
              <a:t>size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/>
              <a:t>1000: Large sample </a:t>
            </a:r>
            <a:r>
              <a:rPr lang="de-DE" dirty="0" err="1"/>
              <a:t>performance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Isar, Donau: Average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rivers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LowHighHigh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and high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 err="1"/>
              <a:t>LowMedHigh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medium and </a:t>
            </a:r>
            <a:r>
              <a:rPr lang="de-DE" dirty="0" err="1"/>
              <a:t>one</a:t>
            </a:r>
            <a:r>
              <a:rPr lang="de-DE" dirty="0"/>
              <a:t> large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in NAC </a:t>
            </a:r>
            <a:r>
              <a:rPr lang="de-DE" dirty="0" err="1"/>
              <a:t>dependending</a:t>
            </a:r>
            <a:r>
              <a:rPr lang="de-DE" dirty="0"/>
              <a:t> on </a:t>
            </a:r>
            <a:r>
              <a:rPr lang="de-DE" dirty="0" err="1"/>
              <a:t>smallest</a:t>
            </a:r>
            <a:r>
              <a:rPr lang="de-DE" dirty="0"/>
              <a:t> 2 </a:t>
            </a:r>
            <a:r>
              <a:rPr lang="de-DE" dirty="0" err="1"/>
              <a:t>correlation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No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barely</a:t>
            </a:r>
            <a:r>
              <a:rPr lang="de-DE" dirty="0"/>
              <a:t> relevant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) </a:t>
            </a:r>
          </a:p>
          <a:p>
            <a:pPr marL="2087895" lvl="4" indent="-181188">
              <a:buFontTx/>
              <a:buChar char="-"/>
            </a:pPr>
            <a:r>
              <a:rPr lang="de-DE" dirty="0"/>
              <a:t>(((Also: negative </a:t>
            </a:r>
            <a:r>
              <a:rPr lang="de-DE" dirty="0" err="1"/>
              <a:t>corr</a:t>
            </a:r>
            <a:r>
              <a:rPr lang="de-DE" dirty="0"/>
              <a:t> in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turned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positive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1-u)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NACs: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family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Vines: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Leads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 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NAC, </a:t>
            </a:r>
            <a:r>
              <a:rPr lang="de-DE" dirty="0" err="1"/>
              <a:t>setup</a:t>
            </a:r>
            <a:r>
              <a:rPr lang="de-DE" dirty="0"/>
              <a:t> = c(n, </a:t>
            </a:r>
            <a:r>
              <a:rPr lang="de-DE" dirty="0" err="1"/>
              <a:t>family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Fitted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combination</a:t>
            </a:r>
            <a:r>
              <a:rPr lang="de-DE" dirty="0">
                <a:sym typeface="Wingdings" panose="05000000000000000000" pitchFamily="2" charset="2"/>
              </a:rPr>
              <a:t> 4k </a:t>
            </a:r>
            <a:r>
              <a:rPr lang="de-DE" dirty="0" err="1">
                <a:sym typeface="Wingdings" panose="05000000000000000000" pitchFamily="2" charset="2"/>
              </a:rPr>
              <a:t>times</a:t>
            </a:r>
            <a:endParaRPr lang="de-DE" dirty="0">
              <a:sym typeface="Wingdings" panose="05000000000000000000" pitchFamily="2" charset="2"/>
            </a:endParaRPr>
          </a:p>
          <a:p>
            <a:pPr marL="1630695" lvl="3" indent="-181188">
              <a:buFontTx/>
              <a:buChar char="-"/>
            </a:pPr>
            <a:r>
              <a:rPr lang="de-DE" dirty="0"/>
              <a:t>Leads to </a:t>
            </a:r>
            <a:r>
              <a:rPr lang="de-DE" dirty="0" err="1"/>
              <a:t>each</a:t>
            </a:r>
            <a:r>
              <a:rPr lang="de-DE" dirty="0"/>
              <a:t> c(n, </a:t>
            </a:r>
            <a:r>
              <a:rPr lang="de-DE" dirty="0" err="1"/>
              <a:t>family</a:t>
            </a:r>
            <a:r>
              <a:rPr lang="de-DE" dirty="0"/>
              <a:t>, </a:t>
            </a:r>
            <a:r>
              <a:rPr lang="de-DE" dirty="0" err="1"/>
              <a:t>correlation</a:t>
            </a:r>
            <a:r>
              <a:rPr lang="de-DE" dirty="0"/>
              <a:t>) was </a:t>
            </a:r>
            <a:r>
              <a:rPr lang="de-DE" dirty="0" err="1"/>
              <a:t>fitted</a:t>
            </a:r>
            <a:r>
              <a:rPr lang="de-DE" dirty="0"/>
              <a:t> 1k </a:t>
            </a:r>
            <a:r>
              <a:rPr lang="de-DE" dirty="0" err="1"/>
              <a:t>times</a:t>
            </a:r>
            <a:r>
              <a:rPr lang="de-DE" dirty="0"/>
              <a:t> </a:t>
            </a:r>
          </a:p>
          <a:p>
            <a:pPr marL="716295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setup</a:t>
            </a:r>
            <a:r>
              <a:rPr lang="de-DE" dirty="0"/>
              <a:t> = c(n, </a:t>
            </a:r>
            <a:r>
              <a:rPr lang="de-DE" dirty="0" err="1"/>
              <a:t>familycombination</a:t>
            </a:r>
            <a:r>
              <a:rPr lang="de-DE" dirty="0"/>
              <a:t>, </a:t>
            </a:r>
            <a:r>
              <a:rPr lang="de-DE" dirty="0" err="1"/>
              <a:t>correlation</a:t>
            </a:r>
            <a:r>
              <a:rPr lang="de-DE" dirty="0"/>
              <a:t>) 250  </a:t>
            </a:r>
            <a:r>
              <a:rPr lang="de-DE" dirty="0" err="1"/>
              <a:t>each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3 </a:t>
            </a:r>
            <a:r>
              <a:rPr lang="de-DE" dirty="0" err="1"/>
              <a:t>families</a:t>
            </a:r>
            <a:r>
              <a:rPr lang="de-DE" dirty="0"/>
              <a:t> and 3 variables </a:t>
            </a:r>
            <a:r>
              <a:rPr lang="de-DE" dirty="0">
                <a:sym typeface="Wingdings" panose="05000000000000000000" pitchFamily="2" charset="2"/>
              </a:rPr>
              <a:t> 3^3 = 27  B = 27 * 1000   / 4</a:t>
            </a: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setup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done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AIC </a:t>
            </a:r>
          </a:p>
          <a:p>
            <a:pPr marL="664357" lvl="1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Note on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NAC: </a:t>
            </a:r>
            <a:r>
              <a:rPr lang="de-DE" dirty="0" err="1">
                <a:sym typeface="Wingdings" panose="05000000000000000000" pitchFamily="2" charset="2"/>
              </a:rPr>
              <a:t>average</a:t>
            </a:r>
            <a:r>
              <a:rPr lang="de-DE" dirty="0">
                <a:sym typeface="Wingdings" panose="05000000000000000000" pitchFamily="2" charset="2"/>
              </a:rPr>
              <a:t> large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inner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keep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outer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Vine: 1-2-3, T2: 1|2-3|2 </a:t>
            </a:r>
            <a:r>
              <a:rPr lang="de-DE" dirty="0" err="1">
                <a:sym typeface="Wingdings" panose="05000000000000000000" pitchFamily="2" charset="2"/>
              </a:rPr>
              <a:t>where</a:t>
            </a:r>
            <a:r>
              <a:rPr lang="de-DE" dirty="0">
                <a:sym typeface="Wingdings" panose="05000000000000000000" pitchFamily="2" charset="2"/>
              </a:rPr>
              <a:t> 1-2 </a:t>
            </a:r>
            <a:r>
              <a:rPr lang="de-DE" dirty="0" err="1">
                <a:sym typeface="Wingdings" panose="05000000000000000000" pitchFamily="2" charset="2"/>
              </a:rPr>
              <a:t>has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largest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2-3,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1-3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19CD0-CC63-D972-97B0-CD23E68F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418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FE10-EFB0-CC4E-BB93-497A3B8D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D84C0F-F7EC-839C-187D-ECA8D35AE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E9CF6FD-E662-5CA2-58F5-3CFAF96E7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075F65-1A3F-1E50-6AF5-EF0EB94F7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1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C5A5-2C73-6E31-9C09-2BDAAB9D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5AC586-FCF4-89ED-186F-C0C18BC09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EE67FA-F7EC-CFCC-65D2-939A06FC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en-US" dirty="0"/>
              <a:t>Now, we fit multiple vine models and select according to AIC</a:t>
            </a:r>
          </a:p>
          <a:p>
            <a:pPr marL="181188" indent="-181188">
              <a:buFontTx/>
              <a:buChar char="-"/>
            </a:pPr>
            <a:r>
              <a:rPr lang="en-US" dirty="0"/>
              <a:t>This is result for Munich station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Top row: Contours of fitted copula density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Center row: Synthetic data generated by fitted copula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Bottom row: Re-transformed synthetic data</a:t>
            </a:r>
          </a:p>
          <a:p>
            <a:pPr marL="181188" indent="-181188">
              <a:buFontTx/>
              <a:buChar char="-"/>
            </a:pPr>
            <a:r>
              <a:rPr lang="en-US" dirty="0"/>
              <a:t>Details: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Peak – Duration and Volume – Peak are Gumbel copulas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Volume – Duration is the conditional copula and is Survival Gumbel</a:t>
            </a:r>
          </a:p>
          <a:p>
            <a:pPr marL="181188" indent="-181188">
              <a:buFontTx/>
              <a:buChar char="-"/>
            </a:pPr>
            <a:endParaRPr lang="en-US" dirty="0"/>
          </a:p>
          <a:p>
            <a:pPr marL="181188" indent="-181188">
              <a:buFontTx/>
              <a:buChar char="-"/>
            </a:pPr>
            <a:r>
              <a:rPr lang="en-US" dirty="0"/>
              <a:t>The top row gives neat representation of model</a:t>
            </a:r>
          </a:p>
          <a:p>
            <a:pPr marL="181188" indent="-181188">
              <a:buFontTx/>
              <a:buChar char="-"/>
            </a:pPr>
            <a:endParaRPr lang="en-US" dirty="0"/>
          </a:p>
          <a:p>
            <a:pPr marL="181188" indent="-181188">
              <a:buFontTx/>
              <a:buChar char="-"/>
            </a:pPr>
            <a:r>
              <a:rPr lang="en-US" dirty="0"/>
              <a:t>First row: Contour, </a:t>
            </a:r>
          </a:p>
          <a:p>
            <a:pPr marL="181188" indent="-181188">
              <a:buFontTx/>
              <a:buChar char="-"/>
            </a:pPr>
            <a:r>
              <a:rPr lang="en-US" dirty="0"/>
              <a:t>Bottom is syn data because I like it better to judge fit than contours</a:t>
            </a:r>
          </a:p>
          <a:p>
            <a:pPr marL="181188" indent="-181188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3A82A-3EAD-C6CB-7097-B1EB6A144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752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10B7-9A0D-77B4-19CD-99C3A5BA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F9C1A9D-6F0E-C98C-F933-BB6975097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10C2F1-A2DF-CFFA-0A7B-BC4AFE9B8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taildep</a:t>
            </a:r>
            <a:r>
              <a:rPr lang="de-DE" dirty="0"/>
              <a:t> in Dur-</a:t>
            </a:r>
            <a:r>
              <a:rPr lang="de-DE" dirty="0" err="1"/>
              <a:t>Vol</a:t>
            </a:r>
            <a:r>
              <a:rPr lang="de-DE" dirty="0"/>
              <a:t>,  </a:t>
            </a:r>
            <a:r>
              <a:rPr lang="de-DE" dirty="0" err="1"/>
              <a:t>smaller</a:t>
            </a:r>
            <a:r>
              <a:rPr lang="de-DE" dirty="0"/>
              <a:t> in Peak-</a:t>
            </a:r>
            <a:r>
              <a:rPr lang="de-DE" dirty="0" err="1"/>
              <a:t>Vol</a:t>
            </a:r>
            <a:r>
              <a:rPr lang="de-DE" dirty="0"/>
              <a:t> and least in Dur-Peak</a:t>
            </a:r>
          </a:p>
          <a:p>
            <a:pPr marL="638388" lvl="1" indent="-181188">
              <a:buFontTx/>
              <a:buChar char="-"/>
            </a:pPr>
            <a:r>
              <a:rPr lang="de-DE" dirty="0" err="1"/>
              <a:t>Basicaslly</a:t>
            </a:r>
            <a:r>
              <a:rPr lang="de-DE" dirty="0"/>
              <a:t> </a:t>
            </a:r>
            <a:r>
              <a:rPr lang="de-DE" dirty="0" err="1"/>
              <a:t>reflect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</a:t>
            </a:r>
            <a:r>
              <a:rPr lang="de-DE" dirty="0"/>
              <a:t>.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– but ALSO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extreme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occure</a:t>
            </a:r>
            <a:r>
              <a:rPr lang="de-DE" dirty="0"/>
              <a:t> </a:t>
            </a:r>
            <a:r>
              <a:rPr lang="de-DE" dirty="0" err="1"/>
              <a:t>jointly</a:t>
            </a:r>
            <a:r>
              <a:rPr lang="de-DE" dirty="0"/>
              <a:t> in variable </a:t>
            </a:r>
            <a:r>
              <a:rPr lang="de-DE" dirty="0" err="1"/>
              <a:t>values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to </a:t>
            </a:r>
            <a:r>
              <a:rPr lang="de-DE" dirty="0" err="1"/>
              <a:t>consider</a:t>
            </a:r>
            <a:r>
              <a:rPr lang="de-DE" dirty="0"/>
              <a:t> additional </a:t>
            </a:r>
            <a:r>
              <a:rPr lang="de-DE" dirty="0" err="1"/>
              <a:t>covariates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outlook</a:t>
            </a:r>
            <a:r>
              <a:rPr lang="de-DE" dirty="0"/>
              <a:t>)</a:t>
            </a:r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2C9234-B951-5ABA-8C58-B12EAB8D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95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D9573-AAD6-73A0-EB16-8C4C45CF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0463E5-5B8F-05AF-2E70-020DE05FF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29E0F7-B049-94F6-C9D3-1B31F497B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C3C738-C3AB-4C84-DEE0-645B205A3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49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6A937-027B-D1A8-A2EA-AA225E9B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F3607C-35C5-2685-5EE5-551C6DEF9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3B72E25-AD8F-90FC-9569-9FE800FAD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>
                <a:effectLst/>
              </a:rPr>
              <a:t>0.1591396 </a:t>
            </a:r>
            <a:r>
              <a:rPr lang="de-DE" dirty="0" err="1">
                <a:effectLst/>
              </a:rPr>
              <a:t>vs</a:t>
            </a:r>
            <a:r>
              <a:rPr lang="de-DE" dirty="0">
                <a:effectLst/>
              </a:rPr>
              <a:t> 0.03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139E6-AFB8-C364-ED13-920D96F96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092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0D3AC-8776-0B66-BA1D-204806F5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E87C19-74DA-B2A7-D781-0DD97FCDE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003D17-1354-D4B7-BC24-412502CD5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B97BE-0ED0-C963-5196-0A9BE2809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05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C512-D257-C85E-696E-99F2F75D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9E3016C-D821-966E-FF3E-010F5718D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4EE2EC-EC52-50C8-FE84-885B09A8A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34F85F-2F52-9A18-DD9E-C4E7BC0F2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888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D91E7-91EF-9D68-A3FF-EFE804BA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06A005-C1F6-9804-0D8F-4E19988C6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74716-8CE5-6230-D20A-E0E4BC69D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636451-657B-8F00-D40A-853CF0B58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84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Exact </a:t>
            </a:r>
            <a:r>
              <a:rPr lang="de-DE" dirty="0" err="1"/>
              <a:t>values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Peak: 547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Duration in </a:t>
            </a:r>
            <a:r>
              <a:rPr lang="de-DE" dirty="0" err="1"/>
              <a:t>days</a:t>
            </a:r>
            <a:r>
              <a:rPr lang="de-DE" dirty="0"/>
              <a:t>: 22.1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Vol</a:t>
            </a:r>
            <a:r>
              <a:rPr lang="de-DE" dirty="0"/>
              <a:t> in </a:t>
            </a:r>
            <a:r>
              <a:rPr lang="de-DE" dirty="0" err="1"/>
              <a:t>Mio</a:t>
            </a:r>
            <a:r>
              <a:rPr lang="de-DE" dirty="0"/>
              <a:t>: 446</a:t>
            </a:r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F779B-F18C-E344-1864-F401955F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C1D809-BA06-A2D0-9BF8-616D659A5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A2CE10-74FB-EDB6-270F-A112F293E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AC9385-E46C-B0C3-EC7D-CB6C33D2D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169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0CCCC-FE6F-600B-49E4-B1FC2652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ED40D6F-6FBF-1F4E-56AF-A6732C565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2D9482-54FF-467A-DC52-22261F59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CD7FF4-762B-8C20-7F04-7F28370DF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016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NAC, Vines still perform </a:t>
            </a:r>
            <a:r>
              <a:rPr lang="de-DE" dirty="0" err="1"/>
              <a:t>well</a:t>
            </a:r>
            <a:r>
              <a:rPr lang="de-DE" dirty="0"/>
              <a:t> (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KLD)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Vines </a:t>
            </a:r>
            <a:r>
              <a:rPr lang="de-DE" dirty="0" err="1"/>
              <a:t>more</a:t>
            </a:r>
            <a:r>
              <a:rPr lang="de-DE" dirty="0"/>
              <a:t> flex </a:t>
            </a:r>
            <a:r>
              <a:rPr lang="de-DE" dirty="0" err="1"/>
              <a:t>than</a:t>
            </a:r>
            <a:r>
              <a:rPr lang="de-DE" dirty="0"/>
              <a:t> NAC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 and AC </a:t>
            </a:r>
            <a:r>
              <a:rPr lang="de-DE" dirty="0" err="1"/>
              <a:t>applied</a:t>
            </a:r>
            <a:r>
              <a:rPr lang="de-DE" dirty="0"/>
              <a:t> +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/>
              <a:t>i.e. AC tau </a:t>
            </a:r>
            <a:r>
              <a:rPr lang="de-DE" dirty="0" err="1"/>
              <a:t>underestimates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, NACs perform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NACs </a:t>
            </a:r>
            <a:r>
              <a:rPr lang="de-DE" dirty="0" err="1"/>
              <a:t>systematically</a:t>
            </a:r>
            <a:r>
              <a:rPr lang="de-DE" dirty="0"/>
              <a:t> </a:t>
            </a:r>
            <a:r>
              <a:rPr lang="de-DE" dirty="0" err="1"/>
              <a:t>overestimate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 Outer tau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to 2nd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tau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LOLOLOL Slide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shit</a:t>
            </a:r>
            <a:r>
              <a:rPr lang="de-DE" dirty="0"/>
              <a:t>. Fix after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483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105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9D32-C64C-D67C-EF14-7EB303E0E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E8E720-B9AA-224A-4BAA-3808A98D4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247614-6AA9-422D-7B1A-0E2E6D9AA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9BFF27-D3D3-7DEB-F4C8-C0E28B67F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06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BFF5-187E-88F8-6EA3-0F7766F1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B6512E-AF99-1ED2-A78A-7B3FDCF4D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77BBB01-B928-CDC7-1A71-4FFCDFC12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C3DB60-5687-B126-BCBD-FF7DED157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808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C817-3F3C-B212-B22E-D27403AA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86A227-31D6-CBA0-7660-39BC1907A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023F7D-D290-2389-2474-1F0C9BD9C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Sorry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… </a:t>
            </a:r>
            <a:r>
              <a:rPr lang="de-DE" dirty="0" err="1"/>
              <a:t>It‘s</a:t>
            </a:r>
            <a:r>
              <a:rPr lang="de-DE" dirty="0"/>
              <a:t> just a </a:t>
            </a:r>
            <a:r>
              <a:rPr lang="de-DE" dirty="0" err="1"/>
              <a:t>backup</a:t>
            </a:r>
            <a:r>
              <a:rPr lang="de-DE" dirty="0"/>
              <a:t> and </a:t>
            </a:r>
            <a:r>
              <a:rPr lang="de-DE" dirty="0" err="1"/>
              <a:t>putting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PPP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pain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Czado</a:t>
            </a:r>
            <a:r>
              <a:rPr lang="de-DE" dirty="0"/>
              <a:t> p. 34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2BB8E-C46D-9D26-D3F0-CCFC5F93B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74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81188" indent="-181188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81188" indent="-181188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D4B6-ACB1-AF6A-C923-A2E568D8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A55056-F0EE-68C6-4A6B-8618BA4E2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FF2CE5-2C04-C4E0-BC58-763E2F3AA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Concept </a:t>
            </a:r>
            <a:r>
              <a:rPr lang="de-DE" dirty="0" err="1"/>
              <a:t>of</a:t>
            </a:r>
            <a:r>
              <a:rPr lang="de-DE" dirty="0"/>
              <a:t> PIT: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empirical</a:t>
            </a:r>
            <a:r>
              <a:rPr lang="de-DE" dirty="0"/>
              <a:t> CDF</a:t>
            </a:r>
          </a:p>
          <a:p>
            <a:pPr marL="181188" indent="-181188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Then</a:t>
            </a:r>
            <a:r>
              <a:rPr lang="de-DE" dirty="0"/>
              <a:t>, CDF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not smooth</a:t>
            </a:r>
          </a:p>
          <a:p>
            <a:pPr marL="181188" indent="-181188">
              <a:buFontTx/>
              <a:buChar char="-"/>
            </a:pPr>
            <a:r>
              <a:rPr lang="de-DE" dirty="0"/>
              <a:t>&gt; The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psuedo</a:t>
            </a:r>
            <a:r>
              <a:rPr lang="de-DE" dirty="0"/>
              <a:t> </a:t>
            </a:r>
            <a:r>
              <a:rPr lang="de-DE" dirty="0" err="1"/>
              <a:t>obs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E58DA-D7D4-AD93-4376-CE8CD0556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92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B515-4E80-66C6-948A-9D63999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B81A9B-E3AF-B255-9718-95E2F224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CE6012-9448-0419-AABE-1BA4CBFB8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proxied</a:t>
            </a:r>
            <a:r>
              <a:rPr lang="de-DE" dirty="0"/>
              <a:t> KLD (</a:t>
            </a:r>
            <a:r>
              <a:rPr lang="de-DE" dirty="0" err="1"/>
              <a:t>MonteCarlo</a:t>
            </a:r>
            <a:r>
              <a:rPr lang="de-DE" dirty="0"/>
              <a:t> Method)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proxi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Optimal: KLD </a:t>
            </a:r>
            <a:r>
              <a:rPr lang="de-DE" dirty="0" err="1"/>
              <a:t>of</a:t>
            </a:r>
            <a:r>
              <a:rPr lang="de-DE" dirty="0"/>
              <a:t> 0 </a:t>
            </a:r>
            <a:r>
              <a:rPr lang="de-DE" dirty="0">
                <a:sym typeface="Wingdings" panose="05000000000000000000" pitchFamily="2" charset="2"/>
              </a:rPr>
              <a:t> Density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peak</a:t>
            </a:r>
            <a:r>
              <a:rPr lang="de-DE" dirty="0">
                <a:sym typeface="Wingdings" panose="05000000000000000000" pitchFamily="2" charset="2"/>
              </a:rPr>
              <a:t> at 0 and </a:t>
            </a:r>
            <a:r>
              <a:rPr lang="de-DE" dirty="0" err="1">
                <a:sym typeface="Wingdings" panose="05000000000000000000" pitchFamily="2" charset="2"/>
              </a:rPr>
              <a:t>small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desirable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Systematic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deviation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0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precision</a:t>
            </a:r>
            <a:r>
              <a:rPr lang="de-DE" dirty="0">
                <a:sym typeface="Wingdings" panose="05000000000000000000" pitchFamily="2" charset="2"/>
              </a:rPr>
              <a:t> / 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fit</a:t>
            </a:r>
          </a:p>
          <a:p>
            <a:pPr marL="181188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Green / NAC and Blue / Vines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Both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variance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proximated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AC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: Not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variance</a:t>
            </a:r>
            <a:r>
              <a:rPr lang="de-DE" dirty="0"/>
              <a:t> </a:t>
            </a:r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Performance </a:t>
            </a:r>
            <a:r>
              <a:rPr lang="de-DE" dirty="0" err="1"/>
              <a:t>explained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AC due to </a:t>
            </a:r>
            <a:r>
              <a:rPr lang="de-DE" dirty="0" err="1"/>
              <a:t>restriction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NAC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and </a:t>
            </a:r>
            <a:r>
              <a:rPr lang="de-DE" dirty="0" err="1"/>
              <a:t>expected</a:t>
            </a:r>
            <a:r>
              <a:rPr lang="de-DE" dirty="0"/>
              <a:t> to performe </a:t>
            </a:r>
            <a:r>
              <a:rPr lang="de-DE" dirty="0" err="1"/>
              <a:t>well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Vines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flexible </a:t>
            </a:r>
            <a:r>
              <a:rPr lang="de-DE" dirty="0" err="1"/>
              <a:t>than</a:t>
            </a:r>
            <a:r>
              <a:rPr lang="de-DE" dirty="0"/>
              <a:t> NACs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partial </a:t>
            </a:r>
            <a:r>
              <a:rPr lang="de-DE" dirty="0" err="1">
                <a:sym typeface="Wingdings" panose="05000000000000000000" pitchFamily="2" charset="2"/>
              </a:rPr>
              <a:t>symmetry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Important</a:t>
            </a:r>
            <a:r>
              <a:rPr lang="de-DE" dirty="0">
                <a:sym typeface="Wingdings" panose="05000000000000000000" pitchFamily="2" charset="2"/>
              </a:rPr>
              <a:t> Takeaway: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Even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underlying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NAC, Vines performe </a:t>
            </a:r>
            <a:r>
              <a:rPr lang="de-DE" dirty="0" err="1">
                <a:sym typeface="Wingdings" panose="05000000000000000000" pitchFamily="2" charset="2"/>
              </a:rPr>
              <a:t>quite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 I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focus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due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not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, but also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A60EF-8B42-BE81-FFD6-45DBEF6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358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B1E2-BCA7-4852-17EE-78B50885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A46A9A-2E45-503A-C4AF-D4991BE7D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C70F8F-226A-C767-77CF-2DB59736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 = 5k, tau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AC </a:t>
            </a:r>
            <a:r>
              <a:rPr lang="de-DE" dirty="0" err="1"/>
              <a:t>is</a:t>
            </a:r>
            <a:r>
              <a:rPr lang="de-DE" dirty="0"/>
              <a:t> not larger </a:t>
            </a:r>
            <a:r>
              <a:rPr lang="de-DE" dirty="0" err="1"/>
              <a:t>than</a:t>
            </a:r>
            <a:r>
              <a:rPr lang="de-DE" dirty="0"/>
              <a:t> ~1/3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did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run</a:t>
            </a:r>
            <a:r>
              <a:rPr lang="de-DE" dirty="0">
                <a:sym typeface="Wingdings" panose="05000000000000000000" pitchFamily="2" charset="2"/>
              </a:rPr>
              <a:t> 5k sims, but 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behavior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around</a:t>
            </a:r>
            <a:r>
              <a:rPr lang="de-DE" dirty="0">
                <a:sym typeface="Wingdings" panose="05000000000000000000" pitchFamily="2" charset="2"/>
              </a:rPr>
              <a:t> 1k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 n,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limit</a:t>
            </a:r>
            <a:r>
              <a:rPr lang="de-DE" dirty="0">
                <a:sym typeface="Wingdings" panose="05000000000000000000" pitchFamily="2" charset="2"/>
              </a:rPr>
              <a:t>, but a </a:t>
            </a:r>
            <a:r>
              <a:rPr lang="de-DE" dirty="0" err="1">
                <a:sym typeface="Wingdings" panose="05000000000000000000" pitchFamily="2" charset="2"/>
              </a:rPr>
              <a:t>clear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Takeaway: </a:t>
            </a: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AC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NAC,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systematically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underestimate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Discussing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To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Questions </a:t>
            </a:r>
            <a:r>
              <a:rPr lang="de-DE" dirty="0" err="1">
                <a:sym typeface="Wingdings" panose="05000000000000000000" pitchFamily="2" charset="2"/>
              </a:rPr>
              <a:t>arisis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happens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NACs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Vine DGP </a:t>
            </a:r>
          </a:p>
          <a:p>
            <a:pPr marL="1147526" lvl="2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due to </a:t>
            </a:r>
            <a:r>
              <a:rPr lang="de-DE" dirty="0" err="1">
                <a:sym typeface="Wingdings" panose="05000000000000000000" pitchFamily="2" charset="2"/>
              </a:rPr>
              <a:t>applying</a:t>
            </a:r>
            <a:r>
              <a:rPr lang="de-DE" dirty="0">
                <a:sym typeface="Wingdings" panose="05000000000000000000" pitchFamily="2" charset="2"/>
              </a:rPr>
              <a:t> NAC to </a:t>
            </a:r>
            <a:r>
              <a:rPr lang="de-DE" dirty="0" err="1">
                <a:sym typeface="Wingdings" panose="05000000000000000000" pitchFamily="2" charset="2"/>
              </a:rPr>
              <a:t>something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suffices</a:t>
            </a:r>
            <a:r>
              <a:rPr lang="de-DE" dirty="0">
                <a:sym typeface="Wingdings" panose="05000000000000000000" pitchFamily="2" charset="2"/>
              </a:rPr>
              <a:t> NAC </a:t>
            </a:r>
            <a:r>
              <a:rPr lang="de-DE" dirty="0" err="1">
                <a:sym typeface="Wingdings" panose="05000000000000000000" pitchFamily="2" charset="2"/>
              </a:rPr>
              <a:t>assumption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E4AA3-6DD7-05D2-6FE7-335F601E8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013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97AD-54E9-A15E-ABA8-753B101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2C12D4-BA01-A367-E4FC-5A200BCFF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F6AF44-2ACD-D9AB-FA83-DCAD5F75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KLD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BUT: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n,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By n </a:t>
            </a:r>
            <a:r>
              <a:rPr lang="de-DE" dirty="0" err="1"/>
              <a:t>hints</a:t>
            </a:r>
            <a:r>
              <a:rPr lang="de-DE" dirty="0"/>
              <a:t> to large sample </a:t>
            </a:r>
            <a:r>
              <a:rPr lang="de-DE" dirty="0" err="1"/>
              <a:t>behavior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NAC do not perform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(in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ist in </a:t>
            </a:r>
            <a:r>
              <a:rPr lang="de-DE" dirty="0" err="1"/>
              <a:t>appendix</a:t>
            </a:r>
            <a:r>
              <a:rPr lang="de-DE" dirty="0"/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NACs do not perform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NACs performe </a:t>
            </a:r>
            <a:r>
              <a:rPr lang="de-DE" dirty="0" err="1"/>
              <a:t>remarkably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interestingly</a:t>
            </a:r>
            <a:r>
              <a:rPr lang="de-DE" dirty="0"/>
              <a:t>: </a:t>
            </a:r>
          </a:p>
          <a:p>
            <a:pPr marL="1630695" lvl="3" indent="-181188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different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. </a:t>
            </a:r>
          </a:p>
          <a:p>
            <a:pPr marL="1630695" lvl="3" indent="-181188">
              <a:buFontTx/>
              <a:buChar char="-"/>
            </a:pP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reaosn</a:t>
            </a:r>
            <a:r>
              <a:rPr lang="de-DE" dirty="0"/>
              <a:t>: NACs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but 2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NACs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sever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barely</a:t>
            </a:r>
            <a:r>
              <a:rPr lang="de-DE" dirty="0"/>
              <a:t> different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Intersting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AC, in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NACs?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Bzw.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3rd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NAC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BB50A8-5B11-8CC2-E250-2F6F6C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98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BE4B-8629-0ECE-F985-4668DD80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BCABAD-4887-3C97-E331-9F15AC11E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D84E7E-C04A-1D3F-2288-F02AD6E2E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Overestimation</a:t>
            </a:r>
            <a:r>
              <a:rPr lang="de-DE" dirty="0"/>
              <a:t> NAC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7F3F4-F082-C89E-D42B-71A6F75B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654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9E2-C53B-5098-FB90-5E2895B9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3136C-2656-D07A-9F49-016EF866E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697828-2662-FA23-6D70-9D75B9DF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D7CCAB-1A73-E40F-2E8B-A5AEAAAF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528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9B0D0-24F6-45B1-466E-3EA364D4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CAA69F-AD49-3D63-1403-4F2A8CE38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C32BFAF-0558-4D7C-7084-F2BDB34E1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101418-E360-8B53-6990-6EEB76AD6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549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ED68-A930-B406-1E7C-3AC983B7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A931CE-CFF5-EE60-ADDE-CECFD567B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22DC6E-56AC-794F-AF9C-1C168E129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BCCD03-5991-EC6D-9372-D9CA651B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6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0499D-C317-6D50-36CD-D71A75B0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0ADCF61-D5AF-11ED-EA6D-6E638A243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0A1349-7EC3-C780-1B60-733519ECA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7E29E1-CF7A-3B6C-C20C-5459911D3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09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E7726-84AD-09C0-6561-5C59E39D6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59298A-CC23-94D3-9754-568F5E0B8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78755-A269-ACF3-9F79-928311145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0F4368-13C1-B8FD-5579-864A9FDE5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93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Boxplots: </a:t>
            </a:r>
          </a:p>
          <a:p>
            <a:pPr marL="181188" indent="-181188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81188" indent="-181188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The Black Dots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taus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. And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variables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Different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quantiles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,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threshold</a:t>
            </a:r>
            <a:r>
              <a:rPr lang="de-DE" dirty="0"/>
              <a:t>, Peak-Volume </a:t>
            </a:r>
            <a:r>
              <a:rPr lang="de-DE" dirty="0" err="1"/>
              <a:t>dependence</a:t>
            </a:r>
            <a:r>
              <a:rPr lang="de-DE" dirty="0"/>
              <a:t> INCREASES </a:t>
            </a:r>
            <a:r>
              <a:rPr lang="de-DE" dirty="0" err="1"/>
              <a:t>while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p 1162)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81188" indent="-181188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83169" lvl="1"/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</a:p>
          <a:p>
            <a:pPr marL="483169" lvl="1"/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09AE-2F22-C9EB-B128-AF3D524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F2AFBE-F11C-9AC3-9426-002144276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80EF73-F4C1-3CA5-8E1F-26D9C5F1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Quick </a:t>
            </a:r>
            <a:r>
              <a:rPr lang="de-DE" dirty="0" err="1"/>
              <a:t>reminder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Copulas: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, uniform </a:t>
            </a:r>
            <a:r>
              <a:rPr lang="de-DE" dirty="0" err="1"/>
              <a:t>margins</a:t>
            </a:r>
            <a:r>
              <a:rPr lang="de-DE" dirty="0"/>
              <a:t> 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Decouple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r>
              <a:rPr lang="de-DE" dirty="0"/>
              <a:t> and </a:t>
            </a:r>
            <a:r>
              <a:rPr lang="de-DE" dirty="0" err="1"/>
              <a:t>margins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PIT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(Interim) </a:t>
            </a:r>
          </a:p>
          <a:p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Multiple </a:t>
            </a:r>
            <a:r>
              <a:rPr lang="de-DE" dirty="0" err="1"/>
              <a:t>weels</a:t>
            </a:r>
            <a:r>
              <a:rPr lang="de-DE" dirty="0"/>
              <a:t> to </a:t>
            </a:r>
            <a:r>
              <a:rPr lang="de-DE" dirty="0" err="1"/>
              <a:t>tweak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Symmetry</a:t>
            </a:r>
            <a:r>
              <a:rPr lang="de-DE" dirty="0"/>
              <a:t> in a </a:t>
            </a:r>
            <a:r>
              <a:rPr lang="de-DE" dirty="0" err="1"/>
              <a:t>copula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Here: Focus on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exchangeable</a:t>
            </a:r>
            <a:r>
              <a:rPr lang="de-DE" dirty="0">
                <a:sym typeface="Wingdings" panose="05000000000000000000" pitchFamily="2" charset="2"/>
              </a:rPr>
              <a:t> (More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during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Speaking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Generators </a:t>
            </a:r>
            <a:r>
              <a:rPr lang="de-DE" dirty="0" err="1">
                <a:sym typeface="Wingdings" panose="05000000000000000000" pitchFamily="2" charset="2"/>
              </a:rPr>
              <a:t>define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family</a:t>
            </a:r>
            <a:r>
              <a:rPr lang="de-DE" dirty="0">
                <a:sym typeface="Wingdings" panose="05000000000000000000" pitchFamily="2" charset="2"/>
              </a:rPr>
              <a:t> (Next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Arrangement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Nesting</a:t>
            </a:r>
            <a:r>
              <a:rPr lang="de-DE" dirty="0"/>
              <a:t> / </a:t>
            </a:r>
            <a:r>
              <a:rPr lang="de-DE" dirty="0" err="1"/>
              <a:t>Conditioning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different </a:t>
            </a:r>
            <a:r>
              <a:rPr lang="de-DE" dirty="0" err="1"/>
              <a:t>Copula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heavy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„</a:t>
            </a:r>
            <a:r>
              <a:rPr lang="de-DE" dirty="0" err="1"/>
              <a:t>Sklar‘s</a:t>
            </a:r>
            <a:r>
              <a:rPr lang="de-DE" dirty="0"/>
              <a:t> Theorem“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</a:t>
            </a:r>
          </a:p>
          <a:p>
            <a:pPr marL="181188" indent="-181188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Keep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math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Thus: 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blox</a:t>
            </a:r>
            <a:r>
              <a:rPr lang="de-DE" dirty="0"/>
              <a:t> and </a:t>
            </a:r>
            <a:r>
              <a:rPr lang="de-DE" dirty="0" err="1"/>
              <a:t>of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r>
              <a:rPr lang="de-DE" dirty="0"/>
              <a:t> and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aforementioned</a:t>
            </a:r>
            <a:r>
              <a:rPr lang="de-DE" dirty="0"/>
              <a:t> </a:t>
            </a:r>
            <a:r>
              <a:rPr lang="de-DE" dirty="0" err="1"/>
              <a:t>propertie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884367-367D-3723-A2B3-38B4DEFB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64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CB81-1B2D-7E88-DE62-D136C88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7A1ABD-2581-1695-BC8B-E16FD659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6EB56-49BF-B9C9-86C2-72ECB53A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?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?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diving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 to 1. 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PIT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Focus: Clayton, Frank and Gumbel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their </a:t>
            </a:r>
            <a:r>
              <a:rPr lang="de-DE" dirty="0" err="1"/>
              <a:t>generators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row</a:t>
            </a:r>
            <a:endParaRPr lang="de-DE" dirty="0"/>
          </a:p>
          <a:p>
            <a:pPr marL="1121557" lvl="2" indent="-181188">
              <a:buFontTx/>
              <a:buChar char="-"/>
            </a:pPr>
            <a:r>
              <a:rPr lang="de-DE" dirty="0"/>
              <a:t>Imagine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121557" lvl="2" indent="-181188">
              <a:buFontTx/>
              <a:buChar char="-"/>
            </a:pPr>
            <a:r>
              <a:rPr lang="de-DE" dirty="0"/>
              <a:t>Plug variables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nesting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copula</a:t>
            </a:r>
            <a:r>
              <a:rPr lang="de-DE" dirty="0"/>
              <a:t> </a:t>
            </a:r>
          </a:p>
          <a:p>
            <a:pPr marL="1121557" lvl="2" indent="-181188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</a:p>
          <a:p>
            <a:pPr marL="1121557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Parameter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See </a:t>
            </a:r>
            <a:r>
              <a:rPr lang="de-DE" dirty="0" err="1">
                <a:sym typeface="Wingdings" panose="05000000000000000000" pitchFamily="2" charset="2"/>
              </a:rPr>
              <a:t>next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endParaRPr lang="de-DE" dirty="0"/>
          </a:p>
          <a:p>
            <a:pPr marL="1121557" lvl="2" indent="-181188">
              <a:buFontTx/>
              <a:buChar char="-"/>
            </a:pP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=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</a:p>
          <a:p>
            <a:pPr marL="1121557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generators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generato</a:t>
            </a:r>
            <a:r>
              <a:rPr lang="de-DE" dirty="0"/>
              <a:t>,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on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imagine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to top </a:t>
            </a:r>
            <a:r>
              <a:rPr lang="de-DE" dirty="0" err="1"/>
              <a:t>right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symmetric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plugged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do not matter (More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AC)</a:t>
            </a:r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483169" lvl="1" indent="0">
              <a:buFontTx/>
              <a:buNone/>
            </a:pPr>
            <a:endParaRPr lang="de-DE" dirty="0"/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Gumbel, Clayton, Frank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generators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paramter</a:t>
            </a:r>
            <a:r>
              <a:rPr lang="de-DE" dirty="0"/>
              <a:t> bzw. on tau</a:t>
            </a:r>
          </a:p>
          <a:p>
            <a:pPr marL="181188" indent="-181188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/ tau and </a:t>
            </a:r>
            <a:r>
              <a:rPr lang="de-DE" dirty="0" err="1"/>
              <a:t>asuming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BIVARIATE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&gt; Plot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/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!! Add 1-u and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appendix</a:t>
            </a:r>
            <a:r>
              <a:rPr lang="de-DE" dirty="0"/>
              <a:t>!</a:t>
            </a:r>
          </a:p>
          <a:p>
            <a:pPr marL="181188" indent="-181188">
              <a:buFontTx/>
              <a:buChar char="-"/>
            </a:pPr>
            <a:r>
              <a:rPr lang="de-DE" dirty="0"/>
              <a:t>!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–</a:t>
            </a:r>
            <a:r>
              <a:rPr lang="de-DE" dirty="0" err="1"/>
              <a:t>axes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C1B9E-CF3C-AA36-C7C4-6E1DE327B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78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A6F-DACD-21D1-B31B-8A44D20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AB481-519D-12BD-313D-5418BFF1F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CD5D56-D85D-A568-B4DF-1FCB7A1B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0.1 </a:t>
            </a:r>
            <a:r>
              <a:rPr lang="de-DE" dirty="0">
                <a:sym typeface="Wingdings" panose="05000000000000000000" pitchFamily="2" charset="2"/>
              </a:rPr>
              <a:t> 0.7</a:t>
            </a:r>
          </a:p>
          <a:p>
            <a:pPr marL="638388" lvl="1" indent="-181188">
              <a:buFontTx/>
              <a:buChar char="-"/>
            </a:pPr>
            <a:r>
              <a:rPr lang="de-DE" dirty="0"/>
              <a:t>Family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generator</a:t>
            </a:r>
            <a:endParaRPr lang="de-DE" dirty="0"/>
          </a:p>
          <a:p>
            <a:pPr marL="690326" lvl="1" indent="-181188">
              <a:buFontTx/>
              <a:buChar char="-"/>
            </a:pPr>
            <a:r>
              <a:rPr lang="de-DE" dirty="0"/>
              <a:t>Density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accordingly</a:t>
            </a:r>
            <a:endParaRPr lang="de-DE" dirty="0"/>
          </a:p>
          <a:p>
            <a:pPr marL="690326" marR="0" lvl="1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pPr marL="690326" marR="0" lvl="1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context</a:t>
            </a:r>
            <a:r>
              <a:rPr lang="de-DE" dirty="0">
                <a:sym typeface="Wingdings" panose="05000000000000000000" pitchFamily="2" charset="2"/>
              </a:rPr>
              <a:t>: General </a:t>
            </a:r>
            <a:r>
              <a:rPr lang="de-DE" dirty="0" err="1">
                <a:sym typeface="Wingdings" panose="05000000000000000000" pitchFamily="2" charset="2"/>
              </a:rPr>
              <a:t>tail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endParaRPr lang="de-DE" dirty="0">
              <a:sym typeface="Wingdings" panose="05000000000000000000" pitchFamily="2" charset="2"/>
            </a:endParaRPr>
          </a:p>
          <a:p>
            <a:pPr marL="1147526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likely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joint</a:t>
            </a:r>
            <a:r>
              <a:rPr lang="de-DE" dirty="0">
                <a:sym typeface="Wingdings" panose="05000000000000000000" pitchFamily="2" charset="2"/>
              </a:rPr>
              <a:t> extreme </a:t>
            </a:r>
            <a:r>
              <a:rPr lang="de-DE" dirty="0" err="1">
                <a:sym typeface="Wingdings" panose="05000000000000000000" pitchFamily="2" charset="2"/>
              </a:rPr>
              <a:t>behavior</a:t>
            </a:r>
            <a:endParaRPr lang="de-DE" dirty="0">
              <a:sym typeface="Wingdings" panose="05000000000000000000" pitchFamily="2" charset="2"/>
            </a:endParaRPr>
          </a:p>
          <a:p>
            <a:pPr marL="1147526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Mathematically</a:t>
            </a:r>
            <a:r>
              <a:rPr lang="de-DE" dirty="0">
                <a:sym typeface="Wingdings" panose="05000000000000000000" pitchFamily="2" charset="2"/>
              </a:rPr>
              <a:t>: Limit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probabily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between</a:t>
            </a:r>
            <a:r>
              <a:rPr lang="de-DE" dirty="0">
                <a:sym typeface="Wingdings" panose="05000000000000000000" pitchFamily="2" charset="2"/>
              </a:rPr>
              <a:t> 0 and 1 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Clayton (</a:t>
            </a:r>
            <a:r>
              <a:rPr lang="de-DE" dirty="0" err="1"/>
              <a:t>left</a:t>
            </a:r>
            <a:r>
              <a:rPr lang="de-DE" dirty="0"/>
              <a:t>): Lower TP: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u_1, u_2 also </a:t>
            </a:r>
            <a:r>
              <a:rPr lang="de-DE" dirty="0" err="1"/>
              <a:t>small</a:t>
            </a:r>
            <a:r>
              <a:rPr lang="de-DE" dirty="0"/>
              <a:t>;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Gumbel (</a:t>
            </a:r>
            <a:r>
              <a:rPr lang="de-DE" dirty="0" err="1"/>
              <a:t>right</a:t>
            </a:r>
            <a:r>
              <a:rPr lang="de-DE" dirty="0"/>
              <a:t>): Upper, 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taildependence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Frank (</a:t>
            </a:r>
            <a:r>
              <a:rPr lang="de-DE" dirty="0" err="1"/>
              <a:t>center</a:t>
            </a:r>
            <a:r>
              <a:rPr lang="de-DE" dirty="0"/>
              <a:t>):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taildependence</a:t>
            </a:r>
            <a:endParaRPr lang="de-DE" dirty="0"/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So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established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tweak</a:t>
            </a:r>
            <a:r>
              <a:rPr lang="de-DE" dirty="0">
                <a:sym typeface="Wingdings" panose="05000000000000000000" pitchFamily="2" charset="2"/>
              </a:rPr>
              <a:t> in a bivariate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Multivariate: Arrangement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blocks</a:t>
            </a:r>
            <a:r>
              <a:rPr lang="de-DE" dirty="0">
                <a:sym typeface="Wingdings" panose="05000000000000000000" pitchFamily="2" charset="2"/>
              </a:rPr>
              <a:t> matter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BC2B3-9A37-C9B2-491A-38F00CEE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2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FD25-3618-67CC-12D4-E48482C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6DDA7F-4615-3B8A-C663-DE1B51E6A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996BFA-2FE0-4B6D-C1B0-481AF628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Upfront</a:t>
            </a:r>
            <a:r>
              <a:rPr lang="de-DE" dirty="0"/>
              <a:t>: 3 variables = 3 </a:t>
            </a:r>
            <a:r>
              <a:rPr lang="de-DE" dirty="0" err="1"/>
              <a:t>way</a:t>
            </a:r>
            <a:r>
              <a:rPr lang="de-DE" dirty="0"/>
              <a:t> to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= 3 possible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Simplest</a:t>
            </a:r>
            <a:r>
              <a:rPr lang="de-DE" dirty="0"/>
              <a:t> Case: </a:t>
            </a:r>
            <a:r>
              <a:rPr lang="de-DE" dirty="0" err="1"/>
              <a:t>trivariate</a:t>
            </a:r>
            <a:r>
              <a:rPr lang="de-DE" dirty="0"/>
              <a:t> AC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things</a:t>
            </a:r>
            <a:r>
              <a:rPr lang="de-DE" dirty="0"/>
              <a:t> to </a:t>
            </a:r>
            <a:r>
              <a:rPr lang="de-DE" dirty="0" err="1"/>
              <a:t>notice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On top: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phi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#Generators / #Copulas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tree</a:t>
            </a:r>
            <a:r>
              <a:rPr lang="de-DE" dirty="0"/>
              <a:t> </a:t>
            </a:r>
          </a:p>
          <a:p>
            <a:pPr marL="1121557" lvl="2" indent="-181188">
              <a:buFontTx/>
              <a:buChar char="-"/>
            </a:pPr>
            <a:r>
              <a:rPr lang="de-DE" dirty="0" err="1"/>
              <a:t>Corresponds</a:t>
            </a:r>
            <a:r>
              <a:rPr lang="de-DE" dirty="0"/>
              <a:t> to #Possibly Unique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Here: </a:t>
            </a:r>
            <a:r>
              <a:rPr lang="de-DE" dirty="0" err="1"/>
              <a:t>One</a:t>
            </a:r>
            <a:r>
              <a:rPr lang="de-DE" dirty="0"/>
              <a:t> C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AC </a:t>
            </a:r>
            <a:r>
              <a:rPr lang="de-DE" dirty="0" err="1"/>
              <a:t>implies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</a:t>
            </a:r>
          </a:p>
          <a:p>
            <a:pPr marL="690326" lvl="1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Exchangeability</a:t>
            </a:r>
            <a:r>
              <a:rPr lang="de-DE" dirty="0"/>
              <a:t>: Order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C</a:t>
            </a:r>
          </a:p>
          <a:p>
            <a:pPr marL="690326" lvl="1" indent="-181188">
              <a:buFontTx/>
              <a:buChar char="-"/>
            </a:pPr>
            <a:endParaRPr lang="de-DE" dirty="0"/>
          </a:p>
          <a:p>
            <a:pPr marL="207157" lvl="0" indent="-181188">
              <a:buFontTx/>
              <a:buChar char="-"/>
            </a:pP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:	</a:t>
            </a:r>
          </a:p>
          <a:p>
            <a:pPr marL="690326" lvl="1" indent="-181188">
              <a:buFontTx/>
              <a:buChar char="-"/>
            </a:pPr>
            <a:r>
              <a:rPr lang="de-DE" dirty="0"/>
              <a:t>Variables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AND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173495" lvl="2" indent="-181188">
              <a:buFontTx/>
              <a:buChar char="-"/>
            </a:pPr>
            <a:r>
              <a:rPr lang="de-DE" dirty="0"/>
              <a:t>(Also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)</a:t>
            </a:r>
          </a:p>
          <a:p>
            <a:pPr marL="233126" lvl="0" indent="-181188">
              <a:buFontTx/>
              <a:buChar char="-"/>
            </a:pPr>
            <a:r>
              <a:rPr lang="de-DE" dirty="0"/>
              <a:t>Reference to </a:t>
            </a:r>
            <a:r>
              <a:rPr lang="de-DE" dirty="0" err="1"/>
              <a:t>data</a:t>
            </a:r>
            <a:r>
              <a:rPr lang="de-DE" dirty="0"/>
              <a:t>: Fitting a simple AC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and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95155D-BC9A-5856-F68E-8B59948BA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1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8D6B-5C52-B6C1-4A85-0ADCFAF5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1C3379-0726-2A01-04B1-970E02278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824C92-4F8B-F7E2-8337-64DBCE042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Next </a:t>
            </a:r>
            <a:r>
              <a:rPr lang="de-DE" dirty="0" err="1"/>
              <a:t>step</a:t>
            </a:r>
            <a:r>
              <a:rPr lang="de-DE" dirty="0"/>
              <a:t>: </a:t>
            </a:r>
          </a:p>
          <a:p>
            <a:pPr marL="638388" lvl="1" indent="-181188">
              <a:buFontTx/>
              <a:buChar char="-"/>
            </a:pPr>
            <a:r>
              <a:rPr lang="de-DE" dirty="0"/>
              <a:t>Nest ACs </a:t>
            </a:r>
            <a:r>
              <a:rPr lang="de-DE" dirty="0">
                <a:sym typeface="Wingdings" panose="05000000000000000000" pitchFamily="2" charset="2"/>
              </a:rPr>
              <a:t> NACs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Trivariate</a:t>
            </a:r>
            <a:r>
              <a:rPr lang="de-DE" dirty="0"/>
              <a:t>: Nest 2 bivariate </a:t>
            </a:r>
            <a:r>
              <a:rPr lang="de-DE" dirty="0" err="1"/>
              <a:t>copulas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#copulas = #Unique </a:t>
            </a:r>
            <a:r>
              <a:rPr lang="de-DE" dirty="0" err="1"/>
              <a:t>Dependence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THREE variables,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TWO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Limitation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Partically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 Order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u2 and u3 in </a:t>
            </a:r>
            <a:r>
              <a:rPr lang="de-DE" dirty="0" err="1"/>
              <a:t>does</a:t>
            </a:r>
            <a:r>
              <a:rPr lang="de-DE" dirty="0"/>
              <a:t> not matter</a:t>
            </a:r>
          </a:p>
          <a:p>
            <a:pPr marL="1147526" lvl="2" indent="-181188">
              <a:buFontTx/>
              <a:buChar char="-"/>
            </a:pPr>
            <a:endParaRPr lang="de-DE" dirty="0"/>
          </a:p>
          <a:p>
            <a:pPr marL="207157" lvl="0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Applying</a:t>
            </a:r>
            <a:r>
              <a:rPr lang="de-DE" dirty="0"/>
              <a:t> NACs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same</a:t>
            </a:r>
          </a:p>
          <a:p>
            <a:pPr marL="690326" lvl="1" indent="-181188">
              <a:buFontTx/>
              <a:buChar char="-"/>
            </a:pPr>
            <a:r>
              <a:rPr lang="de-DE" dirty="0"/>
              <a:t>Data </a:t>
            </a:r>
            <a:r>
              <a:rPr lang="de-DE" dirty="0" err="1"/>
              <a:t>reference</a:t>
            </a:r>
            <a:r>
              <a:rPr lang="de-DE" dirty="0"/>
              <a:t>: Still not </a:t>
            </a:r>
            <a:r>
              <a:rPr lang="de-DE" dirty="0" err="1"/>
              <a:t>sufficient</a:t>
            </a:r>
            <a:br>
              <a:rPr lang="de-DE" dirty="0"/>
            </a:br>
            <a:r>
              <a:rPr lang="de-DE" dirty="0"/>
              <a:t>AND </a:t>
            </a:r>
            <a:br>
              <a:rPr lang="de-DE" dirty="0"/>
            </a:br>
            <a:r>
              <a:rPr lang="de-DE" dirty="0"/>
              <a:t>Also not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  <a:p>
            <a:pPr marL="690326" lvl="1" indent="-181188">
              <a:buFontTx/>
              <a:buChar char="-"/>
            </a:pPr>
            <a:r>
              <a:rPr lang="de-DE" dirty="0"/>
              <a:t>Thus: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VINE </a:t>
            </a:r>
            <a:r>
              <a:rPr lang="de-DE" dirty="0" err="1"/>
              <a:t>copulas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AAF48-F652-CD96-3ECB-ACBF8BF0F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81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16.03.2025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16.03.2025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16.03.2025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16.03.2025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-104173" y="616429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1B6-08AE-1A6A-27C7-AA80374E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321E83-7DF1-0D4C-1945-67E8B83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9B19B9-B8E3-6560-7F50-5570D57E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DBA27B-7005-DCD8-1066-5483388950B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E26916-BCF7-E61C-F15D-7C443A041146}"/>
              </a:ext>
            </a:extLst>
          </p:cNvPr>
          <p:cNvSpPr txBox="1"/>
          <p:nvPr/>
        </p:nvSpPr>
        <p:spPr>
          <a:xfrm>
            <a:off x="553173" y="1926398"/>
            <a:ext cx="11085653" cy="201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Archimedean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Nested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Archimedean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Copulae</a:t>
            </a:r>
            <a:endParaRPr lang="de-DE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Vine </a:t>
            </a: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Copulae</a:t>
            </a:r>
            <a:endParaRPr lang="de-DE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8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0269-9D23-984D-C501-F78D842C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399EE4-27E7-716D-C54B-5C87F8D0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BC8104-3FEC-A01B-63D8-507C9E0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74FF3A-C3C8-5C5B-CB97-9E34B75F1D6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EEF1424-1F00-5941-DB7F-133967BED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1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DBCB-FAA1-E818-06EB-A2A554AB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880C998-FC7B-C092-8CCB-E58F307F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DC737-2E58-CE5A-E049-3CF790A7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64061C-A4B9-5C64-7F21-FEA0649E6BE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016AF6D-A96A-0DCE-EDEE-D85BD59F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3DF12-1BEB-F73F-455B-98DFBE94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189DE4-0465-DD3F-FC27-11393B9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647710-D6C6-C227-F9A2-2F4FB30F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6E7DBD-8F1F-D671-0D78-9374A148149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/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[−1]</m:t>
                          </m:r>
                        </m:sup>
                      </m:sSup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algn="l">
                  <a:lnSpc>
                    <a:spcPct val="200000"/>
                  </a:lnSpc>
                </a:pPr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5E692C6-487D-D11A-2445-282AC5DB53F2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FC0633-8131-D908-3C24-E8FD3B28760A}"/>
              </a:ext>
            </a:extLst>
          </p:cNvPr>
          <p:cNvSpPr/>
          <p:nvPr/>
        </p:nvSpPr>
        <p:spPr>
          <a:xfrm>
            <a:off x="2732123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D5F21AD-683C-3EFD-70DB-F7812957FA73}"/>
              </a:ext>
            </a:extLst>
          </p:cNvPr>
          <p:cNvSpPr/>
          <p:nvPr/>
        </p:nvSpPr>
        <p:spPr>
          <a:xfrm>
            <a:off x="5352179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DA85C31-160D-D047-9020-490ECF6566BA}"/>
              </a:ext>
            </a:extLst>
          </p:cNvPr>
          <p:cNvSpPr/>
          <p:nvPr/>
        </p:nvSpPr>
        <p:spPr>
          <a:xfrm>
            <a:off x="8198140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F3D125-86A1-1D04-40C3-F5E2D465897F}"/>
              </a:ext>
            </a:extLst>
          </p:cNvPr>
          <p:cNvCxnSpPr>
            <a:cxnSpLocks/>
          </p:cNvCxnSpPr>
          <p:nvPr/>
        </p:nvCxnSpPr>
        <p:spPr>
          <a:xfrm flipH="1">
            <a:off x="3110119" y="3016067"/>
            <a:ext cx="1567389" cy="1385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72B53F0-636C-75D5-4E5E-E285D83ED95E}"/>
              </a:ext>
            </a:extLst>
          </p:cNvPr>
          <p:cNvCxnSpPr>
            <a:cxnSpLocks/>
          </p:cNvCxnSpPr>
          <p:nvPr/>
        </p:nvCxnSpPr>
        <p:spPr>
          <a:xfrm>
            <a:off x="6978197" y="3052581"/>
            <a:ext cx="1576346" cy="1354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/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/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/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04A90C3-D30C-2802-31E5-831DBC97644F}"/>
              </a:ext>
            </a:extLst>
          </p:cNvPr>
          <p:cNvCxnSpPr>
            <a:cxnSpLocks/>
          </p:cNvCxnSpPr>
          <p:nvPr/>
        </p:nvCxnSpPr>
        <p:spPr>
          <a:xfrm flipH="1">
            <a:off x="5708582" y="3301473"/>
            <a:ext cx="119270" cy="112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3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3D79-F6BF-1F72-33BF-AE37514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202154-B68F-1047-42D5-8B3253AF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B6533B-63C4-9450-161E-0F38523E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9A731B-3C85-9326-F54F-A241597FB7A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A1F4B69-D23B-4EDA-6708-F8C0C64F5FED}"/>
                  </a:ext>
                </a:extLst>
              </p:cNvPr>
              <p:cNvSpPr txBox="1"/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1EFCF3E-6BD0-D38C-8B00-993B09ABFA31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03B8D83-DDB8-2567-C913-30601FE50F75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B18D40D-A4FB-BD81-83BA-3470651EE543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767F735-4673-2177-06C5-B19DCBF8434F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02B9541-C892-1911-D83E-E1E895980B4C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0BB6BF-48C8-B1ED-26FE-84FC4C6901DF}"/>
              </a:ext>
            </a:extLst>
          </p:cNvPr>
          <p:cNvCxnSpPr>
            <a:endCxn id="11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50D047D-9ADA-48D2-D03B-0EBD12971D16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F5549D-16AC-2F96-5A15-77FF51D6F6BD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56A8D27-2C56-64E5-CED1-49A2E7A8D9C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1EE465A-1205-BDA0-C78E-4F01C26DDED7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F2341AE-EA43-F103-ACA0-B77F90985636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C222E24-4F2A-0FEA-DA58-43CEDE68BCED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1E80DAF-8AE1-65A3-4760-036C71E30950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E4FFFCA-095B-DBCF-A46B-854F411677DD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07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AA5-A285-6CD7-D085-EA143536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D7E549-1740-F242-362B-40EA748F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9FEBC7-9708-3B06-6ED7-CBCB0062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28E01C-778A-BAB9-7BD7-680F51A63C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</a:t>
            </a:r>
            <a:r>
              <a:rPr lang="de-DE" sz="5400" dirty="0" err="1"/>
              <a:t>Simplified</a:t>
            </a:r>
            <a:r>
              <a:rPr lang="de-DE" sz="5400" dirty="0"/>
              <a:t> Vines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/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CE0E0A-2970-7764-40ED-7D40169BBE0E}"/>
              </a:ext>
            </a:extLst>
          </p:cNvPr>
          <p:cNvCxnSpPr>
            <a:cxnSpLocks/>
          </p:cNvCxnSpPr>
          <p:nvPr/>
        </p:nvCxnSpPr>
        <p:spPr>
          <a:xfrm flipH="1">
            <a:off x="2762124" y="2982454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/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/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E5B7B07-C33B-B0DF-F3A2-03FB3DD017BE}"/>
              </a:ext>
            </a:extLst>
          </p:cNvPr>
          <p:cNvCxnSpPr>
            <a:cxnSpLocks/>
          </p:cNvCxnSpPr>
          <p:nvPr/>
        </p:nvCxnSpPr>
        <p:spPr>
          <a:xfrm flipH="1">
            <a:off x="6085028" y="2975512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/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2C71459-4CC6-62C3-F255-FA30D3B19ED9}"/>
              </a:ext>
            </a:extLst>
          </p:cNvPr>
          <p:cNvCxnSpPr>
            <a:cxnSpLocks/>
          </p:cNvCxnSpPr>
          <p:nvPr/>
        </p:nvCxnSpPr>
        <p:spPr>
          <a:xfrm flipH="1">
            <a:off x="2751152" y="5075771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/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/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/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/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blipFill>
                <a:blip r:embed="rId10"/>
                <a:stretch>
                  <a:fillRect l="-8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/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/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blipFill>
                <a:blip r:embed="rId12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/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blipFill>
                <a:blip r:embed="rId13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1477BB-4C89-4594-A0C7-9E8C233A4AAF}"/>
              </a:ext>
            </a:extLst>
          </p:cNvPr>
          <p:cNvSpPr txBox="1"/>
          <p:nvPr/>
        </p:nvSpPr>
        <p:spPr>
          <a:xfrm>
            <a:off x="560717" y="6469339"/>
            <a:ext cx="319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Czado</a:t>
            </a:r>
            <a:r>
              <a:rPr lang="de-DE" dirty="0"/>
              <a:t> 2019.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74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7B11-F1C8-292E-726A-9E5D6C63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DD442-F7D9-BFEC-A78F-DA5BEA4C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301A8-0A70-37E0-909C-02EABAD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5E2B47-02D3-A1A7-BD91-472FE000716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Setup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35947-1352-BDD5-DA50-2BDE666F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76999"/>
              </p:ext>
            </p:extLst>
          </p:nvPr>
        </p:nvGraphicFramePr>
        <p:xfrm>
          <a:off x="1502136" y="1452492"/>
          <a:ext cx="9187728" cy="435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76">
                  <a:extLst>
                    <a:ext uri="{9D8B030D-6E8A-4147-A177-3AD203B41FA5}">
                      <a16:colId xmlns:a16="http://schemas.microsoft.com/office/drawing/2014/main" val="1974342627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552321702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878032608"/>
                    </a:ext>
                  </a:extLst>
                </a:gridCol>
              </a:tblGrid>
              <a:tr h="399258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788326"/>
                  </a:ext>
                </a:extLst>
              </a:tr>
              <a:tr h="39925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NAC DGP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Vine DGP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84192"/>
                  </a:ext>
                </a:extLst>
              </a:tr>
              <a:tr h="512630">
                <a:tc>
                  <a:txBody>
                    <a:bodyPr/>
                    <a:lstStyle/>
                    <a:p>
                      <a:r>
                        <a:rPr lang="de-DE" b="1" dirty="0"/>
                        <a:t>Sample </a:t>
                      </a:r>
                      <a:r>
                        <a:rPr lang="de-DE" b="1" dirty="0" err="1"/>
                        <a:t>size</a:t>
                      </a:r>
                      <a:endParaRPr lang="de-DE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15, 30, 50, 1000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8143"/>
                  </a:ext>
                </a:extLst>
              </a:tr>
              <a:tr h="1272109">
                <a:tc>
                  <a:txBody>
                    <a:bodyPr/>
                    <a:lstStyle/>
                    <a:p>
                      <a:r>
                        <a:rPr lang="de-DE" b="1" dirty="0" err="1"/>
                        <a:t>Correlation</a:t>
                      </a:r>
                      <a:r>
                        <a:rPr lang="de-DE" b="1" dirty="0"/>
                        <a:t>*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Donau:                             (0.18, 0.32, 0.81) </a:t>
                      </a:r>
                    </a:p>
                    <a:p>
                      <a:r>
                        <a:rPr lang="de-DE" dirty="0"/>
                        <a:t>Isar:                                   (0.13, 0.38, 0.69)</a:t>
                      </a:r>
                    </a:p>
                    <a:p>
                      <a:r>
                        <a:rPr lang="de-DE" dirty="0"/>
                        <a:t>Low-High-High:           (0.10, 0.80, 0.80)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Low-Med.-High:          (0.10, 0.50, 0.85)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02412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Iterations</a:t>
                      </a:r>
                      <a:r>
                        <a:rPr lang="de-DE" b="1" dirty="0"/>
                        <a:t> per </a:t>
                      </a:r>
                      <a:r>
                        <a:rPr lang="de-DE" b="1" dirty="0" err="1"/>
                        <a:t>setup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9590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Copula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Families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Gumbel, Clayton, 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G-G-G, G-G-C, G-G-F,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80762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4A4ACE5C-D463-39B7-92AC-06C1CFFD69A3}"/>
              </a:ext>
            </a:extLst>
          </p:cNvPr>
          <p:cNvSpPr/>
          <p:nvPr/>
        </p:nvSpPr>
        <p:spPr>
          <a:xfrm>
            <a:off x="1502136" y="5805377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structure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for</a:t>
            </a:r>
            <a:r>
              <a:rPr lang="de-DE" sz="1100" dirty="0">
                <a:solidFill>
                  <a:schemeClr val="tx1"/>
                </a:solidFill>
              </a:rPr>
              <a:t> NACs </a:t>
            </a:r>
            <a:r>
              <a:rPr lang="de-DE" sz="1100" dirty="0" err="1">
                <a:solidFill>
                  <a:schemeClr val="tx1"/>
                </a:solidFill>
              </a:rPr>
              <a:t>obtained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by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building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average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over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the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two</a:t>
            </a:r>
            <a:r>
              <a:rPr lang="de-DE" sz="1100" dirty="0">
                <a:solidFill>
                  <a:schemeClr val="tx1"/>
                </a:solidFill>
              </a:rPr>
              <a:t> larger 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values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8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1695-EA8E-3831-A4C0-33FED8EE9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9DE20A-F914-5862-E56E-0E0F9429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F1A6CA-C46B-3802-012C-63BA5114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A18C16D-F296-97DB-7C09-90AA04BA757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</a:t>
            </a:r>
            <a:r>
              <a:rPr lang="de-DE" sz="5400" dirty="0" err="1"/>
              <a:t>Results</a:t>
            </a:r>
            <a:endParaRPr lang="de-DE" sz="5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23A600-4A77-8277-4DBC-855409E1436F}"/>
              </a:ext>
            </a:extLst>
          </p:cNvPr>
          <p:cNvSpPr txBox="1"/>
          <p:nvPr/>
        </p:nvSpPr>
        <p:spPr>
          <a:xfrm>
            <a:off x="553173" y="1611087"/>
            <a:ext cx="11085653" cy="4357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  <a:endParaRPr lang="de-DE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NAC DGP: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NAC &gt; AC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confirmed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Vine DGP: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Vine &gt; NAC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NAC DGP: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Vine still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Vine DGP: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7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CC56-AE5C-ADC9-E4FB-D4EC182B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DF92FD7-F048-217B-4E7E-3F8EDCD5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8C72D-C911-F028-E82D-EB333231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15BEA3-C1FF-EAA1-ED78-292AFB0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315C2E-B5BD-EE4F-5791-D830358AD33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Visual </a:t>
            </a:r>
            <a:r>
              <a:rPr lang="de-DE" sz="5400" dirty="0" err="1"/>
              <a:t>GoF</a:t>
            </a:r>
            <a:r>
              <a:rPr lang="de-DE" sz="5400" dirty="0"/>
              <a:t>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377546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06AC-4D07-4181-0628-FE6E8E3EC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E0B4B5-B26A-F745-08F6-5839BE29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7F14611-9ECB-E3A4-6E7A-1A1CF5D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DB0C20-F4B2-FE87-7127-C8DE6B980F42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- </a:t>
            </a:r>
            <a:r>
              <a:rPr lang="de-DE" sz="5400" dirty="0" err="1"/>
              <a:t>Taildep</a:t>
            </a:r>
            <a:endParaRPr lang="de-DE" sz="5400" dirty="0"/>
          </a:p>
        </p:txBody>
      </p:sp>
      <p:pic>
        <p:nvPicPr>
          <p:cNvPr id="12" name="Grafik 11" descr="Ein Bild, das Kart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900F9E7E-8D7E-0127-6A51-91AC500C1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48F8EA7-8296-3B7C-09EA-A74DCDADEE1A}"/>
              </a:ext>
            </a:extLst>
          </p:cNvPr>
          <p:cNvSpPr txBox="1">
            <a:spLocks/>
          </p:cNvSpPr>
          <p:nvPr/>
        </p:nvSpPr>
        <p:spPr>
          <a:xfrm>
            <a:off x="874143" y="154095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Floods in Bavaria in 2024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alone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caused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 4 bn € damages</a:t>
            </a:r>
            <a:r>
              <a:rPr lang="en-GB" b="0" i="1" baseline="3000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allowing more accurate modelling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[2].</a:t>
            </a: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B54B-F294-DBA9-B1DC-4F07DF32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CE1CD7-43A4-E1E3-0680-034CAC51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D22951-C445-831C-06D9-E7EFE985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B14DD3-1168-3705-D226-4D648098CDD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Univariate Return </a:t>
            </a:r>
            <a:r>
              <a:rPr lang="de-DE" sz="5400" dirty="0" err="1"/>
              <a:t>Period</a:t>
            </a:r>
            <a:endParaRPr lang="de-DE" sz="5400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9EEA68B-6EB9-97D0-B599-17977279F670}"/>
              </a:ext>
            </a:extLst>
          </p:cNvPr>
          <p:cNvSpPr txBox="1"/>
          <p:nvPr/>
        </p:nvSpPr>
        <p:spPr>
          <a:xfrm>
            <a:off x="760562" y="2151830"/>
            <a:ext cx="3278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quantiles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fitted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 Munich 2024: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47EF37DB-80D6-81B3-0F93-72ABDA624F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618431"/>
                  </p:ext>
                </p:extLst>
              </p:nvPr>
            </p:nvGraphicFramePr>
            <p:xfrm>
              <a:off x="760562" y="3629158"/>
              <a:ext cx="40539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6950">
                      <a:extLst>
                        <a:ext uri="{9D8B030D-6E8A-4147-A177-3AD203B41FA5}">
                          <a16:colId xmlns:a16="http://schemas.microsoft.com/office/drawing/2014/main" val="3925233823"/>
                        </a:ext>
                      </a:extLst>
                    </a:gridCol>
                    <a:gridCol w="2026950">
                      <a:extLst>
                        <a:ext uri="{9D8B030D-6E8A-4147-A177-3AD203B41FA5}">
                          <a16:colId xmlns:a16="http://schemas.microsoft.com/office/drawing/2014/main" val="2571990953"/>
                        </a:ext>
                      </a:extLst>
                    </a:gridCol>
                  </a:tblGrid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7343147"/>
                      </a:ext>
                    </a:extLst>
                  </a:tr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547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𝑀𝑖𝑜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/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791684"/>
                      </a:ext>
                    </a:extLst>
                  </a:tr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352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𝑀𝑖𝑜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0071437"/>
                      </a:ext>
                    </a:extLst>
                  </a:tr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14.5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days</m:t>
                              </m:r>
                            </m:oMath>
                          </a14:m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4190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47EF37DB-80D6-81B3-0F93-72ABDA624F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618431"/>
                  </p:ext>
                </p:extLst>
              </p:nvPr>
            </p:nvGraphicFramePr>
            <p:xfrm>
              <a:off x="760562" y="3629158"/>
              <a:ext cx="40539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6950">
                      <a:extLst>
                        <a:ext uri="{9D8B030D-6E8A-4147-A177-3AD203B41FA5}">
                          <a16:colId xmlns:a16="http://schemas.microsoft.com/office/drawing/2014/main" val="3925233823"/>
                        </a:ext>
                      </a:extLst>
                    </a:gridCol>
                    <a:gridCol w="2026950">
                      <a:extLst>
                        <a:ext uri="{9D8B030D-6E8A-4147-A177-3AD203B41FA5}">
                          <a16:colId xmlns:a16="http://schemas.microsoft.com/office/drawing/2014/main" val="257199095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73431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300" t="-104918" r="-1201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47916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300" t="-208333" r="-1201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00714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300" t="-308333" r="-1201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4190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Grafik 1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BD527F4-19BD-1240-D7DE-057C95C33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40" y="2337005"/>
            <a:ext cx="6454719" cy="32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579F4-5A75-4160-F9B9-9088A097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6CCBB4A-C6EB-95C0-4F97-016216F2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35BF76-E201-FA0B-5BDC-34E63A8D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D45E58-F841-79C5-6B10-5A03CCD0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1A967A6-2AB6-96F5-E77D-AD59C832A3C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Multivariate Return </a:t>
            </a:r>
            <a:r>
              <a:rPr lang="de-DE" sz="5400" dirty="0" err="1"/>
              <a:t>Period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12355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825C-12A8-C75E-D3A0-881D91C8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B1B1B-7516-50F0-FE4F-C7D0F33A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2FB4FE-11CA-1935-DDCF-86559C6E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EC93655-4C14-2CB2-E4EB-70714701BB7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</a:t>
            </a:r>
            <a:r>
              <a:rPr lang="de-DE" sz="5400" dirty="0" err="1"/>
              <a:t>Conditional</a:t>
            </a:r>
            <a:r>
              <a:rPr lang="de-DE" sz="5400" dirty="0"/>
              <a:t> Distribution</a:t>
            </a:r>
          </a:p>
        </p:txBody>
      </p:sp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DB589CEB-ACB3-5F0A-9817-0D2FDC2BF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3D475-50B3-081E-52AC-221CA3EF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5736F30-581D-4C70-8277-D658C8A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70A42B-932E-28D8-CBBB-9A2B92C1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F5B6342-A987-DB44-CCED-E0BD26D7B5B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</a:t>
            </a:r>
            <a:r>
              <a:rPr lang="de-DE" sz="5400" dirty="0" err="1"/>
              <a:t>Conditional</a:t>
            </a:r>
            <a:r>
              <a:rPr lang="de-DE" sz="5400" dirty="0"/>
              <a:t> Distribution</a:t>
            </a:r>
          </a:p>
        </p:txBody>
      </p:sp>
      <p:pic>
        <p:nvPicPr>
          <p:cNvPr id="6" name="Grafik 5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99DE207D-F0BA-1EF6-69D8-33F7F881C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9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98689-E647-5221-FF9A-C767F7BA6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2E721D-A1E3-693F-B407-382251C3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7C7C11-99F6-632C-8374-B69B701A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22D28-4D84-0029-4244-A7AAB7223AB3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Discussion</a:t>
            </a:r>
            <a:endParaRPr lang="de-DE" sz="5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E82F673-EDC5-6EBE-5668-E0187E133F48}"/>
              </a:ext>
            </a:extLst>
          </p:cNvPr>
          <p:cNvSpPr txBox="1"/>
          <p:nvPr/>
        </p:nvSpPr>
        <p:spPr>
          <a:xfrm>
            <a:off x="553173" y="1611087"/>
            <a:ext cx="11085653" cy="3803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gamCopula</a:t>
            </a:r>
            <a:endParaRPr lang="de-DE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Inclusion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covariates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season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Threshold </a:t>
            </a:r>
            <a:r>
              <a:rPr lang="de-DE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endParaRPr lang="de-DE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The marginal fit</a:t>
            </a:r>
          </a:p>
        </p:txBody>
      </p:sp>
    </p:spTree>
    <p:extLst>
      <p:ext uri="{BB962C8B-B14F-4D97-AF65-F5344CB8AC3E}">
        <p14:creationId xmlns:p14="http://schemas.microsoft.com/office/powerpoint/2010/main" val="382873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FBC75-3F8D-19F2-1EFE-DB8DFA75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A580E-A189-3899-B7D2-4AE33D19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B55CA9-9B3B-8B2A-1BE4-523D7802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BF0D084-FD0B-5F77-D8D0-86958E168FA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Summary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E1F672-59E3-63F4-5CE7-89129C7D8D20}"/>
              </a:ext>
            </a:extLst>
          </p:cNvPr>
          <p:cNvSpPr txBox="1"/>
          <p:nvPr/>
        </p:nvSpPr>
        <p:spPr>
          <a:xfrm>
            <a:off x="553173" y="1611087"/>
            <a:ext cx="11085653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Validated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Misspecified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misspecified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extended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Univariate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incomplete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Taildependence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requires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additional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marginal fit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Outlook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covariates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copulas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30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15A1-BC87-6225-52E2-FB04BB759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DECD460-ACD3-ACD3-5A22-0365C7B1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AF2F2-0F33-2737-1667-4FA4CB54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BF4F0-6917-D596-27D3-E2073919B89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/>
              <a:t>Sources</a:t>
            </a:r>
            <a:endParaRPr lang="de-DE" sz="5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80FBB9-BDB2-DC4E-7CB4-D84FBFC7EBCD}"/>
              </a:ext>
            </a:extLst>
          </p:cNvPr>
          <p:cNvSpPr txBox="1"/>
          <p:nvPr/>
        </p:nvSpPr>
        <p:spPr>
          <a:xfrm>
            <a:off x="553173" y="1650353"/>
            <a:ext cx="11085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/>
              <a:t>Bayerische Staatsregierung (BS, 2025): Pressemitteilungen. URL: https://www.bayern.de/hochwasser-bayern-2024-fueracker-bayern-fordert-versprochene-solidaritaet-des-bundes-ein-angekuendigte-bundesmittel-fuer-hochwasserschaeden-in-bayern-bislang-ausgeblieben-finanzausschuss-des/#:~:text=Nach%20vorl%C3%A4ufiger%20Sch%C3%A4tzung%20belaufen%20sich,2%20Milliarden%20Euro%20versichert%20waren. (as of 03/16/2025).</a:t>
            </a:r>
          </a:p>
          <a:p>
            <a:pPr marL="285750" indent="-285750">
              <a:buFontTx/>
              <a:buChar char="-"/>
            </a:pPr>
            <a:endParaRPr lang="de-DE"/>
          </a:p>
          <a:p>
            <a:pPr marL="285750" indent="-285750">
              <a:buFontTx/>
              <a:buChar char="-"/>
            </a:pPr>
            <a:r>
              <a:rPr lang="de-DE"/>
              <a:t>Czado C. (2019): </a:t>
            </a:r>
            <a:r>
              <a:rPr lang="en-GB"/>
              <a:t>Analyzing Dependent Data with Vine Copulas A Practical Guide With R. Cham, Switzerland.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pPr marL="285750" indent="-285750">
              <a:buFontTx/>
              <a:buChar char="-"/>
            </a:pPr>
            <a:r>
              <a:rPr lang="en-GB"/>
              <a:t>Gewässerkundlicher Dienst Bayern (GKD, 2025): Abfluss Bayern. URL: https://www.gkd.bayern.de/de/fluesse/abfluss (as of 03/16/2025).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pPr marL="285750" indent="-285750">
              <a:buFontTx/>
              <a:buChar char="-"/>
            </a:pPr>
            <a:r>
              <a:rPr lang="en-GB"/>
              <a:t>Grimaldi S., Serinaldi F. (2006): Asymmetric copula in multivariate flood frequency analysis. In: Advances in Water Resources, 29, 1155-1167.</a:t>
            </a:r>
          </a:p>
          <a:p>
            <a:endParaRPr lang="en-GB"/>
          </a:p>
          <a:p>
            <a:pPr marL="285750" indent="-285750">
              <a:buFontTx/>
              <a:buChar char="-"/>
            </a:pPr>
            <a:r>
              <a:rPr lang="de-DE"/>
              <a:t>Khajehali M., Sfavi H., Nikoo M., Najafi M., Alizadeh-Sh R. (2025): </a:t>
            </a:r>
            <a:r>
              <a:rPr lang="en-GB"/>
              <a:t>A copula-based multivariate flood frequency analysis under climate change effects. In: Nature Scientific Reports, 2025, 1-16.</a:t>
            </a:r>
          </a:p>
        </p:txBody>
      </p:sp>
    </p:spTree>
    <p:extLst>
      <p:ext uri="{BB962C8B-B14F-4D97-AF65-F5344CB8AC3E}">
        <p14:creationId xmlns:p14="http://schemas.microsoft.com/office/powerpoint/2010/main" val="134253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49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415657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C77739-DA6C-D6CF-ACA0-3D99514EA59D}"/>
              </a:ext>
            </a:extLst>
          </p:cNvPr>
          <p:cNvSpPr txBox="1">
            <a:spLocks/>
          </p:cNvSpPr>
          <p:nvPr/>
        </p:nvSpPr>
        <p:spPr>
          <a:xfrm>
            <a:off x="838200" y="21331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(P), Duration (D), Volume (V).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 &amp; V.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Grimaldi &amp;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Serinaldi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(2006):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Trivariate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joint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variables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fully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nested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Archimedean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30BCC-E809-D392-F272-6CD884CD7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72906B-5A17-E0B0-7F42-6A41F4BB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4A5FCB-1931-3290-2B74-63556026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9EE8485-E2D9-B7FE-1CB6-9F07F1ED86F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Isar – Corr. </a:t>
            </a:r>
            <a:r>
              <a:rPr lang="de-DE" sz="5400" dirty="0" err="1"/>
              <a:t>by</a:t>
            </a:r>
            <a:r>
              <a:rPr lang="de-DE" sz="5400" dirty="0"/>
              <a:t> Threshold</a:t>
            </a:r>
          </a:p>
        </p:txBody>
      </p:sp>
      <p:pic>
        <p:nvPicPr>
          <p:cNvPr id="13" name="Grafik 1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1333BBF-46DC-CC5D-E637-D96C5BBE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0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39C4-9650-34FA-20F0-3ACB2934A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4CB76F1-41C8-72B5-8EBC-D4789EB17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29FBFE-9A9E-62B0-CE2E-CB9E99E0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F3E131D-6E36-BDFC-5E7B-7F5E6ED8A66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Donau – Corr. </a:t>
            </a:r>
            <a:r>
              <a:rPr lang="de-DE" sz="5400" dirty="0" err="1"/>
              <a:t>by</a:t>
            </a:r>
            <a:r>
              <a:rPr lang="de-DE" sz="5400" dirty="0"/>
              <a:t> Threshold</a:t>
            </a:r>
          </a:p>
        </p:txBody>
      </p:sp>
      <p:pic>
        <p:nvPicPr>
          <p:cNvPr id="10" name="Grafik 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C1058C12-380F-BAF8-9177-F13B4AA04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93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105FE-9503-9A25-D27E-7CBFEC16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7713E0F-159F-2B51-613F-72383DCB23C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Tail </a:t>
            </a:r>
            <a:r>
              <a:rPr lang="de-DE" sz="5400" dirty="0" err="1"/>
              <a:t>Dependence</a:t>
            </a:r>
            <a:endParaRPr lang="de-DE" sz="5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947661-3304-FE99-1A83-0B345ADD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0" y="1961945"/>
            <a:ext cx="11288700" cy="1467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CE10FB-BE86-FED6-DD6F-036A5722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18" y="4167452"/>
            <a:ext cx="10840963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4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1381-5911-4B6F-2F5D-9DC74BC0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D93A418-20E2-7DD6-6224-98607456920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- PIT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D1262D-D3C7-664C-C857-C44FBA8DF297}"/>
              </a:ext>
            </a:extLst>
          </p:cNvPr>
          <p:cNvSpPr/>
          <p:nvPr/>
        </p:nvSpPr>
        <p:spPr>
          <a:xfrm>
            <a:off x="1707121" y="1675226"/>
            <a:ext cx="8777757" cy="43941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3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4217-3A36-71A1-968F-30CB583C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4E54D-B95F-B7E6-CDEC-DF2C35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970255-9E57-2422-C600-2ACFBA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DB543D-900F-B6F5-0AFC-6656CF7FF96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14" name="Grafik 13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A1B90D9-A971-F69D-706E-50EADEB36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3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9E57-4B6D-F30A-0D0E-92545031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B94E22-513E-2026-B215-12DF6C1C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5F249-9CA1-9478-92CB-5EFED5B6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5E08C7-31DC-E6C0-D7E7-B0B0D6458F1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6" name="Grafik 5" descr="Ein Bild, das Screenshot, Farbigkeit, Reihe enthält.&#10;&#10;KI-generierte Inhalte können fehlerhaft sein.">
            <a:extLst>
              <a:ext uri="{FF2B5EF4-FFF2-40B4-BE49-F238E27FC236}">
                <a16:creationId xmlns:a16="http://schemas.microsoft.com/office/drawing/2014/main" id="{0887C86A-8D3D-8AC7-6798-5BF6D536A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28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66AB-9FE2-F8C2-0E9A-E1F6333D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A0F33C-1C73-C2A2-0AAC-A83A08D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58636B-1574-3603-14E1-2503F64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C61FE-A56A-772C-C002-3177F23F5E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3B86B5-8970-4CB6-A021-4983C4E21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0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FFE0-3229-BD89-0D69-EB6DBBD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BD50C5-D5DD-2C6E-9336-FD477360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DCEDF8-8E36-AB6B-9620-28A18296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A9C194-DE7C-0275-C997-847E3839DFA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parallel, Farbigkeit enthält.&#10;&#10;KI-generierte Inhalte können fehlerhaft sein.">
            <a:extLst>
              <a:ext uri="{FF2B5EF4-FFF2-40B4-BE49-F238E27FC236}">
                <a16:creationId xmlns:a16="http://schemas.microsoft.com/office/drawing/2014/main" id="{4316B72C-D776-7AE8-E526-319C9E639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1A6E5-5366-8BAC-154F-EC181195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E4AB2B2-C7B0-294A-30B5-6CC60395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2296D9-CA80-A52D-E4EE-719A8307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E7BA384-F5E1-20F2-67EB-4F1DC384F9C4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Research Question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7D938AA-0D46-1A57-CB06-B905B10BD127}"/>
              </a:ext>
            </a:extLst>
          </p:cNvPr>
          <p:cNvSpPr txBox="1">
            <a:spLocks/>
          </p:cNvSpPr>
          <p:nvPr/>
        </p:nvSpPr>
        <p:spPr>
          <a:xfrm>
            <a:off x="622539" y="1614252"/>
            <a:ext cx="109469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Grimaldi &amp;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Serinaldi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(2006)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within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bavarian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rivers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Comparison of nested Archimedean copulas (NACs) with vine copulas for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multivariate flood dependencies.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Evaluation of the advantages of flood return periods in a multivariate statistical framework.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200000"/>
              </a:lnSpc>
              <a:buFont typeface="+mj-lt"/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92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5CE3-D756-8F6F-509D-E16E5DC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06AFFF-77F1-F56E-1565-7EF0F0CC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76FBC9-5A2D-C32C-746F-47A73E4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2045DF-86F0-60AD-7969-D62B0187BDB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D6F77988-A71C-FBC4-7DC1-C914B3F5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4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427E4-640B-3012-8094-E751468A6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EB19AC-540F-965D-4496-5CBB584D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81524F-7A43-39FF-448D-D95F4488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4E22D75-8191-4810-8444-2F7998AA8F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The </a:t>
            </a:r>
            <a:r>
              <a:rPr lang="de-DE" sz="5400" dirty="0" err="1"/>
              <a:t>Issue</a:t>
            </a:r>
            <a:endParaRPr lang="de-DE" sz="5400" dirty="0"/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9CBBEB61-293A-ECB8-D906-967765EA6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08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20555-8AE0-207C-DB0A-6F6E10960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C6DB188-7B26-53CA-D615-2F824E8F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3BC79F-0724-54D8-B46E-801DD888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D76DD5D-C5D7-2240-BF31-48616AFB606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The </a:t>
            </a:r>
            <a:r>
              <a:rPr lang="de-DE" sz="5400" dirty="0" err="1"/>
              <a:t>Issue</a:t>
            </a:r>
            <a:endParaRPr lang="de-DE" sz="5400" dirty="0"/>
          </a:p>
        </p:txBody>
      </p:sp>
      <p:pic>
        <p:nvPicPr>
          <p:cNvPr id="7" name="Grafik 6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53261E6F-A2A4-AE6F-B6F1-AEF9DCB56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7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AE70-A22B-C4C8-B0FD-EB754C30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5E2FDC-7899-65E1-A664-DECDEBE8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4D1F49-5052-F90C-0CA8-0125B619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0D86D2-AC25-9966-9D33-77FFC5831A42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7" name="Grafik 6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CF0D5930-BFFD-43B1-2E37-4B9D0DB40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021"/>
            <a:ext cx="3937631" cy="2610340"/>
          </a:xfrm>
          <a:prstGeom prst="rect">
            <a:avLst/>
          </a:prstGeom>
        </p:spPr>
      </p:pic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FDD9A810-4094-00F4-98E2-3ACF63444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84" y="2523351"/>
            <a:ext cx="3937631" cy="2610340"/>
          </a:xfrm>
          <a:prstGeom prst="rect">
            <a:avLst/>
          </a:prstGeom>
        </p:spPr>
      </p:pic>
      <p:pic>
        <p:nvPicPr>
          <p:cNvPr id="11" name="Grafik 10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F88EEF27-60EE-42E8-85D5-5AECE50FC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523351"/>
            <a:ext cx="3937632" cy="26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4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DFBA3-B6AD-81D1-293A-C94FA124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B6538339-8FD7-FD61-D1C5-F69687C00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95527"/>
            <a:ext cx="3937631" cy="261034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D9BFB5D-8A7C-6AC4-5819-E1B39ACD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629A7C-B1D7-561F-4E1D-34CA81DC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11E34D-C95C-26B8-1944-824AD970B2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12" name="Grafik 11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E80D053-D87E-CB9B-BCBD-E6FB5C941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98" y="2595527"/>
            <a:ext cx="3937631" cy="2610340"/>
          </a:xfrm>
          <a:prstGeom prst="rect">
            <a:avLst/>
          </a:prstGeom>
        </p:spPr>
      </p:pic>
      <p:pic>
        <p:nvPicPr>
          <p:cNvPr id="14" name="Grafik 13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8841E0D2-273F-F842-6330-14E2BF6E2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38" y="2595527"/>
            <a:ext cx="3937631" cy="26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4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88A5A204-70D3-1701-56BF-1F3800FB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C2F2D-ADD9-818C-0D67-9489F9B70B87}"/>
              </a:ext>
            </a:extLst>
          </p:cNvPr>
          <p:cNvSpPr txBox="1"/>
          <p:nvPr/>
        </p:nvSpPr>
        <p:spPr>
          <a:xfrm>
            <a:off x="874143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GKD 2025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61BD7-B412-D2A0-F205-FF205E79A4DF}"/>
              </a:ext>
            </a:extLst>
          </p:cNvPr>
          <p:cNvSpPr txBox="1"/>
          <p:nvPr/>
        </p:nvSpPr>
        <p:spPr>
          <a:xfrm>
            <a:off x="6188024" y="1915064"/>
            <a:ext cx="4479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Nival-Pluvial Regime: </a:t>
            </a:r>
            <a:r>
              <a:rPr lang="de-DE" dirty="0"/>
              <a:t>Peaks in spring (</a:t>
            </a:r>
            <a:r>
              <a:rPr lang="de-DE" dirty="0" err="1"/>
              <a:t>snowmelt</a:t>
            </a:r>
            <a:r>
              <a:rPr lang="de-DE" dirty="0"/>
              <a:t>) &amp; </a:t>
            </a:r>
            <a:r>
              <a:rPr lang="de-DE" dirty="0" err="1"/>
              <a:t>late</a:t>
            </a:r>
            <a:r>
              <a:rPr lang="de-DE" dirty="0"/>
              <a:t> </a:t>
            </a:r>
            <a:r>
              <a:rPr lang="de-DE" dirty="0" err="1"/>
              <a:t>summer</a:t>
            </a:r>
            <a:r>
              <a:rPr lang="de-DE" dirty="0"/>
              <a:t> (heavy </a:t>
            </a:r>
            <a:r>
              <a:rPr lang="de-DE" dirty="0" err="1"/>
              <a:t>rainfall</a:t>
            </a:r>
            <a:r>
              <a:rPr lang="de-DE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16A251AD-A173-4804-4312-D88097DD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36" y="1503917"/>
            <a:ext cx="8620664" cy="457200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24D69FDF-EDC3-3B48-A5C1-45167912EF54}"/>
              </a:ext>
            </a:extLst>
          </p:cNvPr>
          <p:cNvSpPr txBox="1"/>
          <p:nvPr/>
        </p:nvSpPr>
        <p:spPr>
          <a:xfrm>
            <a:off x="189782" y="2635759"/>
            <a:ext cx="3278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Absolute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applicable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different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75%-Quantile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BFF98-9F82-9585-F3D5-F256828AE909}"/>
              </a:ext>
            </a:extLst>
          </p:cNvPr>
          <p:cNvSpPr txBox="1"/>
          <p:nvPr/>
        </p:nvSpPr>
        <p:spPr>
          <a:xfrm>
            <a:off x="189782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Grimaldi &amp; </a:t>
            </a:r>
            <a:r>
              <a:rPr lang="de-DE" dirty="0" err="1"/>
              <a:t>Serinaldi</a:t>
            </a:r>
            <a:r>
              <a:rPr lang="de-DE" dirty="0"/>
              <a:t> 2006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2AFB566-1C0A-C174-57F3-3D1E6CD9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669"/>
            <a:ext cx="12192000" cy="4064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</a:t>
            </a:r>
            <a:r>
              <a:rPr lang="de-DE" sz="5400" dirty="0" err="1"/>
              <a:t>Correlation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3709</Words>
  <Application>Microsoft Office PowerPoint</Application>
  <PresentationFormat>Breitbild</PresentationFormat>
  <Paragraphs>581</Paragraphs>
  <Slides>44</Slides>
  <Notes>39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Aptos</vt:lpstr>
      <vt:lpstr>Arial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Schüttpelz, Robin</cp:lastModifiedBy>
  <cp:revision>296</cp:revision>
  <cp:lastPrinted>2025-03-16T15:00:24Z</cp:lastPrinted>
  <dcterms:created xsi:type="dcterms:W3CDTF">2025-01-12T17:57:38Z</dcterms:created>
  <dcterms:modified xsi:type="dcterms:W3CDTF">2025-03-16T19:42:42Z</dcterms:modified>
</cp:coreProperties>
</file>